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  <p:sldMasterId id="2147483648" r:id="rId2"/>
  </p:sldMasterIdLst>
  <p:notesMasterIdLst>
    <p:notesMasterId r:id="rId42"/>
  </p:notesMasterIdLst>
  <p:handoutMasterIdLst>
    <p:handoutMasterId r:id="rId43"/>
  </p:handoutMasterIdLst>
  <p:sldIdLst>
    <p:sldId id="331" r:id="rId3"/>
    <p:sldId id="349" r:id="rId4"/>
    <p:sldId id="352" r:id="rId5"/>
    <p:sldId id="353" r:id="rId6"/>
    <p:sldId id="354" r:id="rId7"/>
    <p:sldId id="347" r:id="rId8"/>
    <p:sldId id="334" r:id="rId9"/>
    <p:sldId id="357" r:id="rId10"/>
    <p:sldId id="358" r:id="rId11"/>
    <p:sldId id="364" r:id="rId12"/>
    <p:sldId id="365" r:id="rId13"/>
    <p:sldId id="346" r:id="rId14"/>
    <p:sldId id="366" r:id="rId15"/>
    <p:sldId id="338" r:id="rId16"/>
    <p:sldId id="336" r:id="rId17"/>
    <p:sldId id="339" r:id="rId18"/>
    <p:sldId id="341" r:id="rId19"/>
    <p:sldId id="342" r:id="rId20"/>
    <p:sldId id="340" r:id="rId21"/>
    <p:sldId id="343" r:id="rId22"/>
    <p:sldId id="344" r:id="rId23"/>
    <p:sldId id="359" r:id="rId24"/>
    <p:sldId id="348" r:id="rId25"/>
    <p:sldId id="360" r:id="rId26"/>
    <p:sldId id="361" r:id="rId27"/>
    <p:sldId id="362" r:id="rId28"/>
    <p:sldId id="363" r:id="rId29"/>
    <p:sldId id="367" r:id="rId30"/>
    <p:sldId id="368" r:id="rId31"/>
    <p:sldId id="369" r:id="rId32"/>
    <p:sldId id="370" r:id="rId33"/>
    <p:sldId id="371" r:id="rId34"/>
    <p:sldId id="375" r:id="rId35"/>
    <p:sldId id="372" r:id="rId36"/>
    <p:sldId id="373" r:id="rId37"/>
    <p:sldId id="374" r:id="rId38"/>
    <p:sldId id="376" r:id="rId39"/>
    <p:sldId id="378" r:id="rId40"/>
    <p:sldId id="377" r:id="rId41"/>
  </p:sldIdLst>
  <p:sldSz cx="21336000" cy="13335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Liberation Sans Regular" pitchFamily="122" charset="0"/>
        <a:ea typeface="PingFang SC Regular" pitchFamily="122" charset="-122"/>
        <a:cs typeface="+mn-cs"/>
        <a:sym typeface="Liberation Sans Regular" pitchFamily="12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Liberation Sans Regular" pitchFamily="122" charset="0"/>
        <a:ea typeface="PingFang SC Regular" pitchFamily="122" charset="-122"/>
        <a:cs typeface="+mn-cs"/>
        <a:sym typeface="Liberation Sans Regular" pitchFamily="12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Liberation Sans Regular" pitchFamily="122" charset="0"/>
        <a:ea typeface="PingFang SC Regular" pitchFamily="122" charset="-122"/>
        <a:cs typeface="+mn-cs"/>
        <a:sym typeface="Liberation Sans Regular" pitchFamily="12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Liberation Sans Regular" pitchFamily="122" charset="0"/>
        <a:ea typeface="PingFang SC Regular" pitchFamily="122" charset="-122"/>
        <a:cs typeface="+mn-cs"/>
        <a:sym typeface="Liberation Sans Regular" pitchFamily="12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Liberation Sans Regular" pitchFamily="122" charset="0"/>
        <a:ea typeface="PingFang SC Regular" pitchFamily="122" charset="-122"/>
        <a:cs typeface="+mn-cs"/>
        <a:sym typeface="Liberation Sans Regular" pitchFamily="122" charset="0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Liberation Sans Regular" pitchFamily="122" charset="0"/>
        <a:ea typeface="PingFang SC Regular" pitchFamily="122" charset="-122"/>
        <a:cs typeface="+mn-cs"/>
        <a:sym typeface="Liberation Sans Regular" pitchFamily="122" charset="0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Liberation Sans Regular" pitchFamily="122" charset="0"/>
        <a:ea typeface="PingFang SC Regular" pitchFamily="122" charset="-122"/>
        <a:cs typeface="+mn-cs"/>
        <a:sym typeface="Liberation Sans Regular" pitchFamily="122" charset="0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Liberation Sans Regular" pitchFamily="122" charset="0"/>
        <a:ea typeface="PingFang SC Regular" pitchFamily="122" charset="-122"/>
        <a:cs typeface="+mn-cs"/>
        <a:sym typeface="Liberation Sans Regular" pitchFamily="122" charset="0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Liberation Sans Regular" pitchFamily="122" charset="0"/>
        <a:ea typeface="PingFang SC Regular" pitchFamily="122" charset="-122"/>
        <a:cs typeface="+mn-cs"/>
        <a:sym typeface="Liberation Sans Regular" pitchFamily="12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00">
          <p15:clr>
            <a:srgbClr val="A4A3A4"/>
          </p15:clr>
        </p15:guide>
        <p15:guide id="2" pos="67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70" autoAdjust="0"/>
  </p:normalViewPr>
  <p:slideViewPr>
    <p:cSldViewPr>
      <p:cViewPr varScale="1">
        <p:scale>
          <a:sx n="29" d="100"/>
          <a:sy n="29" d="100"/>
        </p:scale>
        <p:origin x="1264" y="48"/>
      </p:cViewPr>
      <p:guideLst>
        <p:guide orient="horz" pos="4200"/>
        <p:guide pos="67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84C88FA-346E-48D5-B83F-4C40BC6EA2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7DA540-DF68-4A4F-A346-13C19D5151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A2FE3-126D-4F31-BFBE-FB1A759FB43F}" type="datetimeFigureOut">
              <a:rPr lang="zh-CN" altLang="en-US" smtClean="0"/>
              <a:t>2018/6/26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811DFD-6B2F-48FA-B180-86FA714635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A957F8-16BD-4C37-A765-F903C474C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E75B2-F45D-499A-B796-CAA33E8EB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58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6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53640926-AAD7-44d8-BBD7-CCE9431645EC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ヒラギノ角ゴ Pro W3" pitchFamily="12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777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602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348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410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020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9042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85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011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8529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730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874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8077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657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036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696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8749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6158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1489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29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23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9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81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794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06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429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0658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35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19175" y="3930650"/>
            <a:ext cx="8712200" cy="7200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33830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ssertion and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2EF05-3970-4305-84D0-C32D63F7D5E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590938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ser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F8908-D0CE-40B7-B955-10009FBD992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976660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AD6FD-B625-4854-8F50-FAC1F3BC057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970702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1400" y="4291013"/>
            <a:ext cx="9017000" cy="650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Liberation Sans Regular" pitchFamily="122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Liberation Sans Regular" pitchFamily="122" charset="0"/>
              </a:rPr>
              <a:t>Second level</a:t>
            </a:r>
          </a:p>
          <a:p>
            <a:pPr lvl="2"/>
            <a:r>
              <a:rPr lang="en-US" altLang="zh-CN">
                <a:sym typeface="Liberation Sans Regular" pitchFamily="122" charset="0"/>
              </a:rPr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1400" y="558800"/>
            <a:ext cx="203200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1795363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Liberation Sans Bold" pitchFamily="122" charset="0"/>
              </a:rPr>
              <a:t>Click to edit Master title style</a:t>
            </a:r>
          </a:p>
        </p:txBody>
      </p:sp>
      <p:sp>
        <p:nvSpPr>
          <p:cNvPr id="1028" name="Rectangle 3"/>
          <p:cNvSpPr>
            <a:spLocks/>
          </p:cNvSpPr>
          <p:nvPr/>
        </p:nvSpPr>
        <p:spPr bwMode="auto">
          <a:xfrm>
            <a:off x="0" y="11404600"/>
            <a:ext cx="21463000" cy="1930400"/>
          </a:xfrm>
          <a:prstGeom prst="rect">
            <a:avLst/>
          </a:prstGeom>
          <a:gradFill rotWithShape="0">
            <a:gsLst>
              <a:gs pos="0">
                <a:srgbClr val="0E336E"/>
              </a:gs>
              <a:gs pos="100000">
                <a:srgbClr val="1A5BA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029" name="Rectangle 4"/>
          <p:cNvSpPr>
            <a:spLocks/>
          </p:cNvSpPr>
          <p:nvPr/>
        </p:nvSpPr>
        <p:spPr bwMode="auto">
          <a:xfrm>
            <a:off x="4114800" y="12458700"/>
            <a:ext cx="175133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>
              <a:defRPr/>
            </a:pPr>
            <a:r>
              <a:rPr lang="en-US" altLang="zh-CN" sz="3200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2" charset="-128"/>
              </a:rPr>
              <a:t>Technische Universität München   •   Professur für Thermofluiddynamik</a:t>
            </a:r>
          </a:p>
        </p:txBody>
      </p:sp>
      <p:pic>
        <p:nvPicPr>
          <p:cNvPr id="1030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1828463"/>
            <a:ext cx="20478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400">
          <a:solidFill>
            <a:srgbClr val="0E336E"/>
          </a:solidFill>
          <a:latin typeface="+mj-lt"/>
          <a:ea typeface="ヒラギノ角ゴ Pro W3" charset="0"/>
          <a:cs typeface="ヒラギノ角ゴ Pro W3" charset="0"/>
          <a:sym typeface="Liberation Sans Bold" pitchFamily="12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400">
          <a:solidFill>
            <a:srgbClr val="0E336E"/>
          </a:solidFill>
          <a:latin typeface="Arial" charset="0"/>
          <a:ea typeface="ヒラギノ角ゴ Pro W3" charset="0"/>
          <a:cs typeface="ヒラギノ角ゴ Pro W3" charset="0"/>
          <a:sym typeface="Liberation Sans Bold" pitchFamily="12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400">
          <a:solidFill>
            <a:srgbClr val="0E336E"/>
          </a:solidFill>
          <a:latin typeface="Arial" charset="0"/>
          <a:ea typeface="ヒラギノ角ゴ Pro W3" charset="0"/>
          <a:cs typeface="ヒラギノ角ゴ Pro W3" charset="0"/>
          <a:sym typeface="Liberation Sans Bold" pitchFamily="12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400">
          <a:solidFill>
            <a:srgbClr val="0E336E"/>
          </a:solidFill>
          <a:latin typeface="Arial" charset="0"/>
          <a:ea typeface="ヒラギノ角ゴ Pro W3" charset="0"/>
          <a:cs typeface="ヒラギノ角ゴ Pro W3" charset="0"/>
          <a:sym typeface="Liberation Sans Bold" pitchFamily="12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400">
          <a:solidFill>
            <a:srgbClr val="0E336E"/>
          </a:solidFill>
          <a:latin typeface="Arial" charset="0"/>
          <a:ea typeface="ヒラギノ角ゴ Pro W3" charset="0"/>
          <a:cs typeface="ヒラギノ角ゴ Pro W3" charset="0"/>
          <a:sym typeface="Liberation Sans Bold" pitchFamily="122" charset="0"/>
        </a:defRPr>
      </a:lvl5pPr>
      <a:lvl6pPr marL="812800" algn="l" rtl="0" fontAlgn="base">
        <a:spcBef>
          <a:spcPct val="0"/>
        </a:spcBef>
        <a:spcAft>
          <a:spcPct val="0"/>
        </a:spcAft>
        <a:defRPr sz="6400">
          <a:solidFill>
            <a:srgbClr val="0E336E"/>
          </a:solidFill>
          <a:latin typeface="Liberation Sans Bold" charset="0"/>
          <a:ea typeface="PingFang SC Semibold" charset="0"/>
          <a:cs typeface="PingFang SC Semibold" charset="0"/>
          <a:sym typeface="Liberation Sans Bold" charset="0"/>
        </a:defRPr>
      </a:lvl6pPr>
      <a:lvl7pPr marL="1270000" algn="l" rtl="0" fontAlgn="base">
        <a:spcBef>
          <a:spcPct val="0"/>
        </a:spcBef>
        <a:spcAft>
          <a:spcPct val="0"/>
        </a:spcAft>
        <a:defRPr sz="6400">
          <a:solidFill>
            <a:srgbClr val="0E336E"/>
          </a:solidFill>
          <a:latin typeface="Liberation Sans Bold" charset="0"/>
          <a:ea typeface="PingFang SC Semibold" charset="0"/>
          <a:cs typeface="PingFang SC Semibold" charset="0"/>
          <a:sym typeface="Liberation Sans Bold" charset="0"/>
        </a:defRPr>
      </a:lvl7pPr>
      <a:lvl8pPr marL="1727200" algn="l" rtl="0" fontAlgn="base">
        <a:spcBef>
          <a:spcPct val="0"/>
        </a:spcBef>
        <a:spcAft>
          <a:spcPct val="0"/>
        </a:spcAft>
        <a:defRPr sz="6400">
          <a:solidFill>
            <a:srgbClr val="0E336E"/>
          </a:solidFill>
          <a:latin typeface="Liberation Sans Bold" charset="0"/>
          <a:ea typeface="PingFang SC Semibold" charset="0"/>
          <a:cs typeface="PingFang SC Semibold" charset="0"/>
          <a:sym typeface="Liberation Sans Bold" charset="0"/>
        </a:defRPr>
      </a:lvl8pPr>
      <a:lvl9pPr marL="2184400" algn="l" rtl="0" fontAlgn="base">
        <a:spcBef>
          <a:spcPct val="0"/>
        </a:spcBef>
        <a:spcAft>
          <a:spcPct val="0"/>
        </a:spcAft>
        <a:defRPr sz="6400">
          <a:solidFill>
            <a:srgbClr val="0E336E"/>
          </a:solidFill>
          <a:latin typeface="Liberation Sans Bold" charset="0"/>
          <a:ea typeface="PingFang SC Semibold" charset="0"/>
          <a:cs typeface="PingFang SC Semibold" charset="0"/>
          <a:sym typeface="Liberation Sans Bold" charset="0"/>
        </a:defRPr>
      </a:lvl9pPr>
    </p:titleStyle>
    <p:bodyStyle>
      <a:lvl1pPr algn="l" rtl="0" eaLnBrk="0" fontAlgn="base" hangingPunct="0">
        <a:spcBef>
          <a:spcPts val="3300"/>
        </a:spcBef>
        <a:spcAft>
          <a:spcPct val="0"/>
        </a:spcAft>
        <a:defRPr sz="4000" b="1">
          <a:solidFill>
            <a:schemeClr val="tx1"/>
          </a:solidFill>
          <a:latin typeface="Arial"/>
          <a:ea typeface="ヒラギノ角ゴ Pro W3" charset="0"/>
          <a:cs typeface="ヒラギノ角ゴ Pro W3" charset="0"/>
          <a:sym typeface="Liberation Sans Regular" pitchFamily="122" charset="0"/>
        </a:defRPr>
      </a:lvl1pPr>
      <a:lvl2pPr algn="l" rtl="0" eaLnBrk="0" fontAlgn="base" hangingPunct="0">
        <a:spcBef>
          <a:spcPts val="3300"/>
        </a:spcBef>
        <a:spcAft>
          <a:spcPct val="0"/>
        </a:spcAft>
        <a:buClr>
          <a:srgbClr val="000000"/>
        </a:buClr>
        <a:buSzPct val="125000"/>
        <a:defRPr sz="4000" b="1">
          <a:solidFill>
            <a:schemeClr val="tx1"/>
          </a:solidFill>
          <a:latin typeface="Arial"/>
          <a:ea typeface="ヒラギノ角ゴ Pro W3" charset="0"/>
          <a:cs typeface="+mn-cs"/>
          <a:sym typeface="Liberation Sans Regular" pitchFamily="122" charset="0"/>
        </a:defRPr>
      </a:lvl2pPr>
      <a:lvl3pPr algn="l" rtl="0" eaLnBrk="0" fontAlgn="base" hangingPunct="0">
        <a:spcBef>
          <a:spcPts val="3300"/>
        </a:spcBef>
        <a:spcAft>
          <a:spcPct val="0"/>
        </a:spcAft>
        <a:buClr>
          <a:srgbClr val="000000"/>
        </a:buClr>
        <a:buSzPct val="125000"/>
        <a:buFont typeface="Liberation Sans Regular" pitchFamily="122" charset="0"/>
        <a:defRPr sz="4000" b="1">
          <a:solidFill>
            <a:schemeClr val="tx1"/>
          </a:solidFill>
          <a:latin typeface="Arial"/>
          <a:ea typeface="ヒラギノ角ゴ Pro W3" charset="0"/>
          <a:cs typeface="+mn-cs"/>
          <a:sym typeface="Liberation Sans Regular" pitchFamily="122" charset="0"/>
        </a:defRPr>
      </a:lvl3pPr>
      <a:lvl4pPr marL="793750" indent="-254000" algn="l" rtl="0" eaLnBrk="0" fontAlgn="base" hangingPunct="0">
        <a:spcBef>
          <a:spcPts val="3300"/>
        </a:spcBef>
        <a:spcAft>
          <a:spcPct val="0"/>
        </a:spcAft>
        <a:buClr>
          <a:srgbClr val="000000"/>
        </a:buClr>
        <a:buSzPct val="125000"/>
        <a:buFont typeface="Liberation Sans Regular" pitchFamily="122" charset="0"/>
        <a:buChar char="•"/>
        <a:defRPr sz="3200">
          <a:solidFill>
            <a:schemeClr val="tx1"/>
          </a:solidFill>
          <a:latin typeface="+mn-lt"/>
          <a:ea typeface="ヒラギノ角ゴ Pro W3" charset="0"/>
          <a:cs typeface="+mn-cs"/>
          <a:sym typeface="Liberation Sans Regular" pitchFamily="122" charset="0"/>
        </a:defRPr>
      </a:lvl4pPr>
      <a:lvl5pPr marL="793750" indent="-508000" algn="l" rtl="0" eaLnBrk="0" fontAlgn="base" hangingPunct="0">
        <a:spcBef>
          <a:spcPts val="3300"/>
        </a:spcBef>
        <a:spcAft>
          <a:spcPct val="0"/>
        </a:spcAft>
        <a:buClr>
          <a:srgbClr val="000000"/>
        </a:buClr>
        <a:buSzPct val="125000"/>
        <a:buFont typeface="Liberation Sans Regular" pitchFamily="122" charset="0"/>
        <a:defRPr sz="3200">
          <a:solidFill>
            <a:schemeClr val="tx1"/>
          </a:solidFill>
          <a:latin typeface="+mn-lt"/>
          <a:ea typeface="ヒラギノ角ゴ Pro W3" charset="0"/>
          <a:cs typeface="+mn-cs"/>
          <a:sym typeface="Liberation Sans Regular" pitchFamily="122" charset="0"/>
        </a:defRPr>
      </a:lvl5pPr>
      <a:lvl6pPr marL="1250950" indent="-508000" algn="l" rtl="0" fontAlgn="base">
        <a:spcBef>
          <a:spcPts val="3300"/>
        </a:spcBef>
        <a:spcAft>
          <a:spcPct val="0"/>
        </a:spcAft>
        <a:buClr>
          <a:srgbClr val="000000"/>
        </a:buClr>
        <a:buSzPct val="125000"/>
        <a:buFont typeface="Liberation Sans Regular" charset="0"/>
        <a:defRPr sz="3200">
          <a:solidFill>
            <a:schemeClr val="tx1"/>
          </a:solidFill>
          <a:latin typeface="+mn-lt"/>
          <a:ea typeface="+mn-ea"/>
          <a:cs typeface="+mn-cs"/>
          <a:sym typeface="Liberation Sans Regular" charset="0"/>
        </a:defRPr>
      </a:lvl6pPr>
      <a:lvl7pPr marL="1708150" indent="-508000" algn="l" rtl="0" fontAlgn="base">
        <a:spcBef>
          <a:spcPts val="3300"/>
        </a:spcBef>
        <a:spcAft>
          <a:spcPct val="0"/>
        </a:spcAft>
        <a:buClr>
          <a:srgbClr val="000000"/>
        </a:buClr>
        <a:buSzPct val="125000"/>
        <a:buFont typeface="Liberation Sans Regular" charset="0"/>
        <a:defRPr sz="3200">
          <a:solidFill>
            <a:schemeClr val="tx1"/>
          </a:solidFill>
          <a:latin typeface="+mn-lt"/>
          <a:ea typeface="+mn-ea"/>
          <a:cs typeface="+mn-cs"/>
          <a:sym typeface="Liberation Sans Regular" charset="0"/>
        </a:defRPr>
      </a:lvl7pPr>
      <a:lvl8pPr marL="2165350" indent="-508000" algn="l" rtl="0" fontAlgn="base">
        <a:spcBef>
          <a:spcPts val="3300"/>
        </a:spcBef>
        <a:spcAft>
          <a:spcPct val="0"/>
        </a:spcAft>
        <a:buClr>
          <a:srgbClr val="000000"/>
        </a:buClr>
        <a:buSzPct val="125000"/>
        <a:buFont typeface="Liberation Sans Regular" charset="0"/>
        <a:defRPr sz="3200">
          <a:solidFill>
            <a:schemeClr val="tx1"/>
          </a:solidFill>
          <a:latin typeface="+mn-lt"/>
          <a:ea typeface="+mn-ea"/>
          <a:cs typeface="+mn-cs"/>
          <a:sym typeface="Liberation Sans Regular" charset="0"/>
        </a:defRPr>
      </a:lvl8pPr>
      <a:lvl9pPr marL="2622550" indent="-508000" algn="l" rtl="0" fontAlgn="base">
        <a:spcBef>
          <a:spcPts val="3300"/>
        </a:spcBef>
        <a:spcAft>
          <a:spcPct val="0"/>
        </a:spcAft>
        <a:buClr>
          <a:srgbClr val="000000"/>
        </a:buClr>
        <a:buSzPct val="125000"/>
        <a:buFont typeface="Liberation Sans Regular" charset="0"/>
        <a:defRPr sz="3200">
          <a:solidFill>
            <a:schemeClr val="tx1"/>
          </a:solidFill>
          <a:latin typeface="+mn-lt"/>
          <a:ea typeface="+mn-ea"/>
          <a:cs typeface="+mn-cs"/>
          <a:sym typeface="Liberation Sans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21361400" cy="1765300"/>
          </a:xfrm>
          <a:prstGeom prst="rect">
            <a:avLst/>
          </a:prstGeom>
          <a:gradFill rotWithShape="0">
            <a:gsLst>
              <a:gs pos="0">
                <a:srgbClr val="0E336E"/>
              </a:gs>
              <a:gs pos="100000">
                <a:srgbClr val="1A5BA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1795363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Liberation Sans Bold" pitchFamily="122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2019300"/>
            <a:ext cx="21361400" cy="1041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>
                <a:sym typeface="Liberation Sans Regular" pitchFamily="122" charset="0"/>
              </a:rPr>
              <a:t>Click to edit Master text styles</a:t>
            </a:r>
          </a:p>
          <a:p>
            <a:pPr lvl="1"/>
            <a:r>
              <a:rPr lang="en-US" altLang="zh-CN" dirty="0">
                <a:sym typeface="Liberation Sans Regular" pitchFamily="122" charset="0"/>
              </a:rPr>
              <a:t>Second level</a:t>
            </a:r>
          </a:p>
          <a:p>
            <a:pPr lvl="2"/>
            <a:r>
              <a:rPr lang="en-US" altLang="zh-CN" dirty="0">
                <a:sym typeface="Liberation Sans Regular" pitchFamily="122" charset="0"/>
              </a:rPr>
              <a:t>Third level</a:t>
            </a:r>
          </a:p>
          <a:p>
            <a:pPr lvl="3"/>
            <a:r>
              <a:rPr lang="en-US" altLang="zh-CN" dirty="0">
                <a:sym typeface="Liberation Sans Regular" pitchFamily="122" charset="0"/>
              </a:rPr>
              <a:t>Fourth level</a:t>
            </a:r>
          </a:p>
          <a:p>
            <a:pPr lvl="4"/>
            <a:r>
              <a:rPr lang="en-US" altLang="zh-CN" dirty="0">
                <a:sym typeface="Liberation Sans Regular" pitchFamily="122" charset="0"/>
              </a:rPr>
              <a:t>Fifth level</a:t>
            </a:r>
          </a:p>
        </p:txBody>
      </p:sp>
      <p:sp>
        <p:nvSpPr>
          <p:cNvPr id="1027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20510500" y="12763500"/>
            <a:ext cx="4048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2400">
                <a:solidFill>
                  <a:srgbClr val="113C7D"/>
                </a:solidFill>
                <a:latin typeface="Arial" panose="020B0604020202020204" pitchFamily="34" charset="0"/>
                <a:ea typeface="ヒラギノ角ゴ Pro W3" pitchFamily="122" charset="-128"/>
                <a:sym typeface="DejaVu Sans" panose="020B0603030804020204" pitchFamily="34" charset="0"/>
              </a:defRPr>
            </a:lvl1pPr>
          </a:lstStyle>
          <a:p>
            <a:pPr>
              <a:defRPr/>
            </a:pPr>
            <a:fld id="{939A754E-A4CE-4A03-BA6D-862F75427C6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053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2425363"/>
            <a:ext cx="1182687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2"/>
          <p:cNvSpPr>
            <a:spLocks/>
          </p:cNvSpPr>
          <p:nvPr userDrawn="1"/>
        </p:nvSpPr>
        <p:spPr bwMode="auto">
          <a:xfrm>
            <a:off x="2070100" y="12763500"/>
            <a:ext cx="16192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1879600" algn="l"/>
              </a:tabLs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 eaLnBrk="0" hangingPunct="0">
              <a:tabLst>
                <a:tab pos="1879600" algn="l"/>
              </a:tabLs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 eaLnBrk="0" hangingPunct="0">
              <a:tabLst>
                <a:tab pos="1879600" algn="l"/>
              </a:tabLs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 eaLnBrk="0" hangingPunct="0">
              <a:tabLst>
                <a:tab pos="1879600" algn="l"/>
              </a:tabLs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 eaLnBrk="0" hangingPunct="0">
              <a:tabLst>
                <a:tab pos="1879600" algn="l"/>
              </a:tabLs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rgbClr val="113C7D"/>
                </a:solidFill>
                <a:latin typeface="Arial" panose="020B0604020202020204" pitchFamily="34" charset="0"/>
                <a:ea typeface="ヒラギノ角ゴ Pro W3" pitchFamily="122" charset="-128"/>
              </a:rPr>
              <a:t>Guo et al. | ASME Turbo Expo 2018, Oslo, Norway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/>
  <p:hf hdr="0" ftr="0" dt="0"/>
  <p:txStyles>
    <p:titleStyle>
      <a:lvl1pPr marL="574675"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FFFFFF"/>
          </a:solidFill>
          <a:latin typeface="+mj-lt"/>
          <a:ea typeface="ヒラギノ角ゴ Pro W3" pitchFamily="122" charset="-128"/>
          <a:cs typeface="+mj-cs"/>
          <a:sym typeface="Liberation Sans Bold" pitchFamily="122" charset="0"/>
        </a:defRPr>
      </a:lvl1pPr>
      <a:lvl2pPr marL="574675"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FFFFFF"/>
          </a:solidFill>
          <a:latin typeface="Arial" panose="020B0604020202020204" pitchFamily="34" charset="0"/>
          <a:ea typeface="ヒラギノ角ゴ Pro W3" pitchFamily="122" charset="-128"/>
          <a:cs typeface="PingFang SC Semibold" charset="0"/>
          <a:sym typeface="Liberation Sans Bold" pitchFamily="122" charset="0"/>
        </a:defRPr>
      </a:lvl2pPr>
      <a:lvl3pPr marL="574675"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FFFFFF"/>
          </a:solidFill>
          <a:latin typeface="Arial" panose="020B0604020202020204" pitchFamily="34" charset="0"/>
          <a:ea typeface="ヒラギノ角ゴ Pro W3" pitchFamily="122" charset="-128"/>
          <a:cs typeface="PingFang SC Semibold" charset="0"/>
          <a:sym typeface="Liberation Sans Bold" pitchFamily="122" charset="0"/>
        </a:defRPr>
      </a:lvl3pPr>
      <a:lvl4pPr marL="574675"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FFFFFF"/>
          </a:solidFill>
          <a:latin typeface="Arial" panose="020B0604020202020204" pitchFamily="34" charset="0"/>
          <a:ea typeface="ヒラギノ角ゴ Pro W3" pitchFamily="122" charset="-128"/>
          <a:cs typeface="PingFang SC Semibold" charset="0"/>
          <a:sym typeface="Liberation Sans Bold" pitchFamily="122" charset="0"/>
        </a:defRPr>
      </a:lvl4pPr>
      <a:lvl5pPr marL="574675" algn="l" rtl="0" eaLnBrk="0" fontAlgn="base" hangingPunct="0">
        <a:spcBef>
          <a:spcPct val="0"/>
        </a:spcBef>
        <a:spcAft>
          <a:spcPct val="0"/>
        </a:spcAft>
        <a:defRPr sz="4200" b="1">
          <a:solidFill>
            <a:srgbClr val="FFFFFF"/>
          </a:solidFill>
          <a:latin typeface="Arial" panose="020B0604020202020204" pitchFamily="34" charset="0"/>
          <a:ea typeface="ヒラギノ角ゴ Pro W3" pitchFamily="122" charset="-128"/>
          <a:cs typeface="PingFang SC Semibold" charset="0"/>
          <a:sym typeface="Liberation Sans Bold" pitchFamily="122" charset="0"/>
        </a:defRPr>
      </a:lvl5pPr>
      <a:lvl6pPr marL="1096963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Liberation Sans Bold" charset="0"/>
          <a:ea typeface="PingFang SC Semibold" charset="0"/>
          <a:cs typeface="PingFang SC Semibold" charset="0"/>
          <a:sym typeface="Liberation Sans Bold" charset="0"/>
        </a:defRPr>
      </a:lvl6pPr>
      <a:lvl7pPr marL="1554163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Liberation Sans Bold" charset="0"/>
          <a:ea typeface="PingFang SC Semibold" charset="0"/>
          <a:cs typeface="PingFang SC Semibold" charset="0"/>
          <a:sym typeface="Liberation Sans Bold" charset="0"/>
        </a:defRPr>
      </a:lvl7pPr>
      <a:lvl8pPr marL="2011363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Liberation Sans Bold" charset="0"/>
          <a:ea typeface="PingFang SC Semibold" charset="0"/>
          <a:cs typeface="PingFang SC Semibold" charset="0"/>
          <a:sym typeface="Liberation Sans Bold" charset="0"/>
        </a:defRPr>
      </a:lvl8pPr>
      <a:lvl9pPr marL="2468563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Liberation Sans Bold" charset="0"/>
          <a:ea typeface="PingFang SC Semibold" charset="0"/>
          <a:cs typeface="PingFang SC Semibold" charset="0"/>
          <a:sym typeface="Liberation Sans Bold" charset="0"/>
        </a:defRPr>
      </a:lvl9pPr>
    </p:titleStyle>
    <p:bodyStyle>
      <a:lvl1pPr marL="574675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/>
          <a:ea typeface="ヒラギノ角ゴ Pro W3" pitchFamily="122" charset="-128"/>
          <a:cs typeface="+mn-cs"/>
          <a:sym typeface="Liberation Sans Regular" pitchFamily="122" charset="0"/>
        </a:defRPr>
      </a:lvl1pPr>
      <a:lvl2pPr marL="900113" indent="-325438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0000"/>
        </a:buClr>
        <a:buSzPct val="125000"/>
        <a:buFont typeface="Arial" panose="020B0604020202020204" pitchFamily="34" charset="0"/>
        <a:buChar char="•"/>
        <a:defRPr sz="4000">
          <a:solidFill>
            <a:schemeClr val="tx1"/>
          </a:solidFill>
          <a:latin typeface="Arial"/>
          <a:ea typeface="ヒラギノ角ゴ Pro W3" pitchFamily="122" charset="-128"/>
          <a:cs typeface="+mn-cs"/>
          <a:sym typeface="Liberation Sans Regular" pitchFamily="122" charset="0"/>
        </a:defRPr>
      </a:lvl2pPr>
      <a:lvl3pPr marL="1079500" indent="-179388" algn="l" rtl="0" eaLnBrk="0" fontAlgn="base" hangingPunct="0">
        <a:spcBef>
          <a:spcPts val="2000"/>
        </a:spcBef>
        <a:spcAft>
          <a:spcPct val="0"/>
        </a:spcAft>
        <a:buClr>
          <a:srgbClr val="000000"/>
        </a:buClr>
        <a:buSzPct val="125000"/>
        <a:buFont typeface="Liberation Sans Regular" pitchFamily="122" charset="0"/>
        <a:defRPr sz="4000">
          <a:solidFill>
            <a:schemeClr val="tx1"/>
          </a:solidFill>
          <a:latin typeface="Arial"/>
          <a:ea typeface="ヒラギノ角ゴ Pro W3" pitchFamily="122" charset="-128"/>
          <a:cs typeface="+mn-cs"/>
          <a:sym typeface="Liberation Sans Regular" pitchFamily="122" charset="0"/>
        </a:defRPr>
      </a:lvl3pPr>
      <a:lvl4pPr marL="900113" indent="439738" algn="l" rtl="0" eaLnBrk="0" fontAlgn="base" hangingPunct="0">
        <a:spcBef>
          <a:spcPts val="2000"/>
        </a:spcBef>
        <a:spcAft>
          <a:spcPct val="0"/>
        </a:spcAft>
        <a:buClr>
          <a:srgbClr val="000000"/>
        </a:buClr>
        <a:buSzPct val="125000"/>
        <a:buFont typeface="Liberation Sans Regular" pitchFamily="122" charset="0"/>
        <a:buChar char="•"/>
        <a:defRPr sz="4000">
          <a:solidFill>
            <a:schemeClr val="tx1"/>
          </a:solidFill>
          <a:latin typeface="Arial"/>
          <a:ea typeface="ヒラギノ角ゴ Pro W3" pitchFamily="122" charset="-128"/>
          <a:cs typeface="+mn-cs"/>
          <a:sym typeface="Liberation Sans Regular" pitchFamily="122" charset="0"/>
        </a:defRPr>
      </a:lvl4pPr>
      <a:lvl5pPr marL="1339850" algn="l" rtl="0" eaLnBrk="0" fontAlgn="base" hangingPunct="0">
        <a:spcBef>
          <a:spcPts val="2000"/>
        </a:spcBef>
        <a:spcAft>
          <a:spcPct val="0"/>
        </a:spcAft>
        <a:buClr>
          <a:srgbClr val="000000"/>
        </a:buClr>
        <a:buSzPct val="125000"/>
        <a:buFont typeface="Liberation Sans Regular" pitchFamily="122" charset="0"/>
        <a:defRPr sz="4000">
          <a:solidFill>
            <a:schemeClr val="tx1"/>
          </a:solidFill>
          <a:latin typeface="Arial"/>
          <a:ea typeface="ヒラギノ角ゴ Pro W3" pitchFamily="122" charset="-128"/>
          <a:cs typeface="+mn-cs"/>
          <a:sym typeface="Liberation Sans Regular" pitchFamily="122" charset="0"/>
        </a:defRPr>
      </a:lvl5pPr>
      <a:lvl6pPr marL="1200150" indent="-508000" algn="l" rtl="0" fontAlgn="base">
        <a:spcBef>
          <a:spcPts val="2000"/>
        </a:spcBef>
        <a:spcAft>
          <a:spcPct val="0"/>
        </a:spcAft>
        <a:buClr>
          <a:srgbClr val="000000"/>
        </a:buClr>
        <a:buSzPct val="125000"/>
        <a:buFont typeface="Liberation Sans Regular" charset="0"/>
        <a:defRPr sz="3200">
          <a:solidFill>
            <a:schemeClr val="tx1"/>
          </a:solidFill>
          <a:latin typeface="+mn-lt"/>
          <a:ea typeface="+mn-ea"/>
          <a:cs typeface="+mn-cs"/>
          <a:sym typeface="Liberation Sans Regular" charset="0"/>
        </a:defRPr>
      </a:lvl6pPr>
      <a:lvl7pPr marL="1657350" indent="-508000" algn="l" rtl="0" fontAlgn="base">
        <a:spcBef>
          <a:spcPts val="2000"/>
        </a:spcBef>
        <a:spcAft>
          <a:spcPct val="0"/>
        </a:spcAft>
        <a:buClr>
          <a:srgbClr val="000000"/>
        </a:buClr>
        <a:buSzPct val="125000"/>
        <a:buFont typeface="Liberation Sans Regular" charset="0"/>
        <a:defRPr sz="3200">
          <a:solidFill>
            <a:schemeClr val="tx1"/>
          </a:solidFill>
          <a:latin typeface="+mn-lt"/>
          <a:ea typeface="+mn-ea"/>
          <a:cs typeface="+mn-cs"/>
          <a:sym typeface="Liberation Sans Regular" charset="0"/>
        </a:defRPr>
      </a:lvl7pPr>
      <a:lvl8pPr marL="2114550" indent="-508000" algn="l" rtl="0" fontAlgn="base">
        <a:spcBef>
          <a:spcPts val="2000"/>
        </a:spcBef>
        <a:spcAft>
          <a:spcPct val="0"/>
        </a:spcAft>
        <a:buClr>
          <a:srgbClr val="000000"/>
        </a:buClr>
        <a:buSzPct val="125000"/>
        <a:buFont typeface="Liberation Sans Regular" charset="0"/>
        <a:defRPr sz="3200">
          <a:solidFill>
            <a:schemeClr val="tx1"/>
          </a:solidFill>
          <a:latin typeface="+mn-lt"/>
          <a:ea typeface="+mn-ea"/>
          <a:cs typeface="+mn-cs"/>
          <a:sym typeface="Liberation Sans Regular" charset="0"/>
        </a:defRPr>
      </a:lvl8pPr>
      <a:lvl9pPr marL="2571750" indent="-508000" algn="l" rtl="0" fontAlgn="base">
        <a:spcBef>
          <a:spcPts val="2000"/>
        </a:spcBef>
        <a:spcAft>
          <a:spcPct val="0"/>
        </a:spcAft>
        <a:buClr>
          <a:srgbClr val="000000"/>
        </a:buClr>
        <a:buSzPct val="125000"/>
        <a:buFont typeface="Liberation Sans Regular" charset="0"/>
        <a:defRPr sz="3200">
          <a:solidFill>
            <a:schemeClr val="tx1"/>
          </a:solidFill>
          <a:latin typeface="+mn-lt"/>
          <a:ea typeface="+mn-ea"/>
          <a:cs typeface="+mn-cs"/>
          <a:sym typeface="Liberation Sans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25.png"/><Relationship Id="rId9" Type="http://schemas.openxmlformats.org/officeDocument/2006/relationships/image" Target="../media/image45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20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5.t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t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t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20.tif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7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72.jpg"/><Relationship Id="rId10" Type="http://schemas.openxmlformats.org/officeDocument/2006/relationships/image" Target="../media/image70.png"/><Relationship Id="rId4" Type="http://schemas.openxmlformats.org/officeDocument/2006/relationships/image" Target="../media/image11.jp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4.jpg"/><Relationship Id="rId7" Type="http://schemas.openxmlformats.org/officeDocument/2006/relationships/image" Target="../media/image73.jpg"/><Relationship Id="rId12" Type="http://schemas.openxmlformats.org/officeDocument/2006/relationships/image" Target="../media/image7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76.jpg"/><Relationship Id="rId5" Type="http://schemas.openxmlformats.org/officeDocument/2006/relationships/image" Target="../media/image7.png"/><Relationship Id="rId10" Type="http://schemas.openxmlformats.org/officeDocument/2006/relationships/image" Target="../media/image75.jpg"/><Relationship Id="rId4" Type="http://schemas.openxmlformats.org/officeDocument/2006/relationships/image" Target="../media/image72.jpg"/><Relationship Id="rId9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jpg"/><Relationship Id="rId3" Type="http://schemas.openxmlformats.org/officeDocument/2006/relationships/image" Target="../media/image78.jpg"/><Relationship Id="rId7" Type="http://schemas.openxmlformats.org/officeDocument/2006/relationships/image" Target="../media/image73.jp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77.jpg"/><Relationship Id="rId5" Type="http://schemas.openxmlformats.org/officeDocument/2006/relationships/image" Target="../media/image7.png"/><Relationship Id="rId10" Type="http://schemas.openxmlformats.org/officeDocument/2006/relationships/image" Target="../media/image76.jpg"/><Relationship Id="rId4" Type="http://schemas.openxmlformats.org/officeDocument/2006/relationships/image" Target="../media/image72.jpg"/><Relationship Id="rId9" Type="http://schemas.openxmlformats.org/officeDocument/2006/relationships/image" Target="../media/image70.png"/><Relationship Id="rId14" Type="http://schemas.openxmlformats.org/officeDocument/2006/relationships/image" Target="../media/image8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0.tif"/><Relationship Id="rId7" Type="http://schemas.openxmlformats.org/officeDocument/2006/relationships/image" Target="../media/image67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4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83.png"/><Relationship Id="rId7" Type="http://schemas.openxmlformats.org/officeDocument/2006/relationships/image" Target="../media/image76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"/><Relationship Id="rId5" Type="http://schemas.openxmlformats.org/officeDocument/2006/relationships/image" Target="../media/image8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12" Type="http://schemas.openxmlformats.org/officeDocument/2006/relationships/image" Target="../media/image9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5" Type="http://schemas.openxmlformats.org/officeDocument/2006/relationships/image" Target="../media/image89.jpeg"/><Relationship Id="rId10" Type="http://schemas.openxmlformats.org/officeDocument/2006/relationships/image" Target="../media/image94.jpeg"/><Relationship Id="rId4" Type="http://schemas.openxmlformats.org/officeDocument/2006/relationships/image" Target="../media/image88.jpeg"/><Relationship Id="rId9" Type="http://schemas.openxmlformats.org/officeDocument/2006/relationships/image" Target="../media/image9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"/><Relationship Id="rId2" Type="http://schemas.openxmlformats.org/officeDocument/2006/relationships/image" Target="../media/image97.t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7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5.png"/><Relationship Id="rId5" Type="http://schemas.openxmlformats.org/officeDocument/2006/relationships/image" Target="../media/image12.jpg"/><Relationship Id="rId10" Type="http://schemas.openxmlformats.org/officeDocument/2006/relationships/image" Target="../media/image19.jpg"/><Relationship Id="rId4" Type="http://schemas.openxmlformats.org/officeDocument/2006/relationships/image" Target="../media/image8.pn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370856" y="402804"/>
            <a:ext cx="21818424" cy="30130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800" dirty="0">
                <a:solidFill>
                  <a:srgbClr val="000000"/>
                </a:solidFill>
                <a:ea typeface="ヒラギノ角ゴ Pro W3"/>
              </a:rPr>
              <a:t>Quantification and Propagation of Uncertainties in Identification of Flame Impulse Response for Thermoacoustic Stability Analysis</a:t>
            </a:r>
            <a:endParaRPr lang="en-US" altLang="zh-CN" sz="4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A16FB1-8FE2-4C96-B647-A56B9D41B8B8}"/>
              </a:ext>
            </a:extLst>
          </p:cNvPr>
          <p:cNvSpPr txBox="1"/>
          <p:nvPr/>
        </p:nvSpPr>
        <p:spPr>
          <a:xfrm>
            <a:off x="405568" y="4636525"/>
            <a:ext cx="10729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u="sng" dirty="0"/>
              <a:t>S. Guo</a:t>
            </a:r>
            <a:r>
              <a:rPr lang="en-US" altLang="zh-CN" sz="4400" dirty="0"/>
              <a:t>, C. Silva, A. Ghani, W. </a:t>
            </a:r>
            <a:r>
              <a:rPr lang="en-US" altLang="zh-CN" sz="4400" dirty="0" err="1"/>
              <a:t>Polifke</a:t>
            </a:r>
            <a:r>
              <a:rPr lang="en-US" altLang="zh-CN" sz="4400" dirty="0"/>
              <a:t> </a:t>
            </a:r>
            <a:endParaRPr lang="zh-CN" altLang="en-US" sz="4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CBC867-504E-4988-9DF9-4FB3E019F564}"/>
              </a:ext>
            </a:extLst>
          </p:cNvPr>
          <p:cNvSpPr txBox="1"/>
          <p:nvPr/>
        </p:nvSpPr>
        <p:spPr>
          <a:xfrm>
            <a:off x="405568" y="9570467"/>
            <a:ext cx="10729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ASME Turbo Expo 2018</a:t>
            </a:r>
            <a:endParaRPr lang="zh-CN" altLang="en-US" sz="4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49ACFE-B8F3-45BA-97F9-E87268290479}"/>
              </a:ext>
            </a:extLst>
          </p:cNvPr>
          <p:cNvSpPr txBox="1"/>
          <p:nvPr/>
        </p:nvSpPr>
        <p:spPr>
          <a:xfrm>
            <a:off x="405568" y="10267764"/>
            <a:ext cx="10729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GT2018-75644</a:t>
            </a:r>
            <a:endParaRPr lang="zh-CN" altLang="en-US" sz="4400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AF72DA1-CF07-4600-8A0E-4414A446D84A}"/>
              </a:ext>
            </a:extLst>
          </p:cNvPr>
          <p:cNvCxnSpPr>
            <a:cxnSpLocks/>
          </p:cNvCxnSpPr>
          <p:nvPr/>
        </p:nvCxnSpPr>
        <p:spPr bwMode="auto">
          <a:xfrm>
            <a:off x="15708560" y="5429199"/>
            <a:ext cx="291761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081DAAA-7B32-42F3-80D7-98E26D981213}"/>
              </a:ext>
            </a:extLst>
          </p:cNvPr>
          <p:cNvCxnSpPr/>
          <p:nvPr/>
        </p:nvCxnSpPr>
        <p:spPr bwMode="auto">
          <a:xfrm flipV="1">
            <a:off x="16105896" y="3484983"/>
            <a:ext cx="0" cy="194421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7A229A1-FCF4-489D-8CDB-7D711CA2DF48}"/>
              </a:ext>
            </a:extLst>
          </p:cNvPr>
          <p:cNvSpPr/>
          <p:nvPr/>
        </p:nvSpPr>
        <p:spPr bwMode="auto">
          <a:xfrm rot="168319">
            <a:off x="15878510" y="4188503"/>
            <a:ext cx="2291879" cy="1063098"/>
          </a:xfrm>
          <a:custGeom>
            <a:avLst/>
            <a:gdLst>
              <a:gd name="connsiteX0" fmla="*/ 0 w 2286000"/>
              <a:gd name="connsiteY0" fmla="*/ 1133991 h 1135986"/>
              <a:gd name="connsiteX1" fmla="*/ 139700 w 2286000"/>
              <a:gd name="connsiteY1" fmla="*/ 1070491 h 1135986"/>
              <a:gd name="connsiteX2" fmla="*/ 596900 w 2286000"/>
              <a:gd name="connsiteY2" fmla="*/ 702191 h 1135986"/>
              <a:gd name="connsiteX3" fmla="*/ 1168400 w 2286000"/>
              <a:gd name="connsiteY3" fmla="*/ 3691 h 1135986"/>
              <a:gd name="connsiteX4" fmla="*/ 2286000 w 2286000"/>
              <a:gd name="connsiteY4" fmla="*/ 1032391 h 113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1135986">
                <a:moveTo>
                  <a:pt x="0" y="1133991"/>
                </a:moveTo>
                <a:cubicBezTo>
                  <a:pt x="20108" y="1138224"/>
                  <a:pt x="40217" y="1142458"/>
                  <a:pt x="139700" y="1070491"/>
                </a:cubicBezTo>
                <a:cubicBezTo>
                  <a:pt x="239183" y="998524"/>
                  <a:pt x="425450" y="879991"/>
                  <a:pt x="596900" y="702191"/>
                </a:cubicBezTo>
                <a:cubicBezTo>
                  <a:pt x="768350" y="524391"/>
                  <a:pt x="886883" y="-51342"/>
                  <a:pt x="1168400" y="3691"/>
                </a:cubicBezTo>
                <a:cubicBezTo>
                  <a:pt x="1449917" y="58724"/>
                  <a:pt x="1867958" y="545557"/>
                  <a:pt x="2286000" y="1032391"/>
                </a:cubicBezTo>
              </a:path>
            </a:pathLst>
          </a:cu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F9ABF0-BF09-42A7-AAD7-8F41F99F2536}"/>
              </a:ext>
            </a:extLst>
          </p:cNvPr>
          <p:cNvSpPr txBox="1"/>
          <p:nvPr/>
        </p:nvSpPr>
        <p:spPr>
          <a:xfrm>
            <a:off x="16219234" y="3067100"/>
            <a:ext cx="46085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Eras Medium ITC" panose="020B0602030504020804" pitchFamily="34" charset="0"/>
                <a:ea typeface="PingFang SC Regular" charset="0"/>
              </a:rPr>
              <a:t>Uncertain Input</a:t>
            </a:r>
            <a:endParaRPr lang="zh-CN" altLang="en-US" dirty="0">
              <a:latin typeface="Eras Medium ITC" panose="020B0602030504020804" pitchFamily="34" charset="0"/>
              <a:ea typeface="PingFang SC Regular" charset="0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E0CD229-1FB1-4C8F-8EE0-0F1A723184C4}"/>
              </a:ext>
            </a:extLst>
          </p:cNvPr>
          <p:cNvSpPr/>
          <p:nvPr/>
        </p:nvSpPr>
        <p:spPr bwMode="auto">
          <a:xfrm rot="5400000">
            <a:off x="16834079" y="7575380"/>
            <a:ext cx="685539" cy="648815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CCD93BB-C798-44E9-8F58-2BA312225924}"/>
              </a:ext>
            </a:extLst>
          </p:cNvPr>
          <p:cNvSpPr/>
          <p:nvPr/>
        </p:nvSpPr>
        <p:spPr bwMode="auto">
          <a:xfrm>
            <a:off x="16140608" y="6580879"/>
            <a:ext cx="2125528" cy="792086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ras Medium ITC" panose="020B0602030504020804" pitchFamily="34" charset="0"/>
                <a:ea typeface="PingFang SC Regular" charset="0"/>
                <a:cs typeface="PingFang SC Regular" charset="0"/>
                <a:sym typeface="Liberation Sans Regular" charset="0"/>
              </a:rPr>
              <a:t>Model</a:t>
            </a:r>
            <a:endParaRPr kumimoji="0" lang="zh-CN" altLang="en-US" sz="3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Eras Medium ITC" panose="020B0602030504020804" pitchFamily="34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E1A1111-468E-4849-99F2-A12A481BB529}"/>
              </a:ext>
            </a:extLst>
          </p:cNvPr>
          <p:cNvCxnSpPr>
            <a:cxnSpLocks/>
          </p:cNvCxnSpPr>
          <p:nvPr/>
        </p:nvCxnSpPr>
        <p:spPr bwMode="auto">
          <a:xfrm>
            <a:off x="15708560" y="10852200"/>
            <a:ext cx="291761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998ACCC-3604-4AF5-86C1-37CD344398A0}"/>
              </a:ext>
            </a:extLst>
          </p:cNvPr>
          <p:cNvCxnSpPr/>
          <p:nvPr/>
        </p:nvCxnSpPr>
        <p:spPr bwMode="auto">
          <a:xfrm flipV="1">
            <a:off x="16105896" y="8907984"/>
            <a:ext cx="0" cy="194421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箭头: 右 19">
            <a:extLst>
              <a:ext uri="{FF2B5EF4-FFF2-40B4-BE49-F238E27FC236}">
                <a16:creationId xmlns:a16="http://schemas.microsoft.com/office/drawing/2014/main" id="{40719ADD-4885-41B4-AD92-E71FAB6A0601}"/>
              </a:ext>
            </a:extLst>
          </p:cNvPr>
          <p:cNvSpPr/>
          <p:nvPr/>
        </p:nvSpPr>
        <p:spPr bwMode="auto">
          <a:xfrm rot="5400000">
            <a:off x="16824598" y="5757994"/>
            <a:ext cx="685539" cy="648815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66A6D35-EEDB-4A75-B061-B9CC719104F8}"/>
              </a:ext>
            </a:extLst>
          </p:cNvPr>
          <p:cNvSpPr/>
          <p:nvPr/>
        </p:nvSpPr>
        <p:spPr bwMode="auto">
          <a:xfrm>
            <a:off x="16245063" y="9081515"/>
            <a:ext cx="2003898" cy="1631682"/>
          </a:xfrm>
          <a:custGeom>
            <a:avLst/>
            <a:gdLst>
              <a:gd name="connsiteX0" fmla="*/ 0 w 2003898"/>
              <a:gd name="connsiteY0" fmla="*/ 1631682 h 1631682"/>
              <a:gd name="connsiteX1" fmla="*/ 408562 w 2003898"/>
              <a:gd name="connsiteY1" fmla="*/ 16890 h 1631682"/>
              <a:gd name="connsiteX2" fmla="*/ 680936 w 2003898"/>
              <a:gd name="connsiteY2" fmla="*/ 834014 h 1631682"/>
              <a:gd name="connsiteX3" fmla="*/ 2003898 w 2003898"/>
              <a:gd name="connsiteY3" fmla="*/ 1592771 h 163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3898" h="1631682">
                <a:moveTo>
                  <a:pt x="0" y="1631682"/>
                </a:moveTo>
                <a:cubicBezTo>
                  <a:pt x="147536" y="890758"/>
                  <a:pt x="295073" y="149835"/>
                  <a:pt x="408562" y="16890"/>
                </a:cubicBezTo>
                <a:cubicBezTo>
                  <a:pt x="522051" y="-116055"/>
                  <a:pt x="415047" y="571367"/>
                  <a:pt x="680936" y="834014"/>
                </a:cubicBezTo>
                <a:cubicBezTo>
                  <a:pt x="946825" y="1096661"/>
                  <a:pt x="1475361" y="1344716"/>
                  <a:pt x="2003898" y="1592771"/>
                </a:cubicBezTo>
              </a:path>
            </a:pathLst>
          </a:cu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endParaRPr lang="zh-CN" altLang="en-US">
              <a:latin typeface="Liberation Sans Regular" charset="0"/>
              <a:ea typeface="PingFang SC Regular" charset="0"/>
              <a:sym typeface="Liberation Sans Regular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EDDACC-38BC-41BB-B505-3D117C722DC4}"/>
              </a:ext>
            </a:extLst>
          </p:cNvPr>
          <p:cNvSpPr txBox="1"/>
          <p:nvPr/>
        </p:nvSpPr>
        <p:spPr>
          <a:xfrm>
            <a:off x="16140608" y="8323482"/>
            <a:ext cx="46085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Eras Medium ITC" panose="020B0602030504020804" pitchFamily="34" charset="0"/>
                <a:ea typeface="PingFang SC Regular" charset="0"/>
              </a:rPr>
              <a:t>Uncertain Output</a:t>
            </a:r>
            <a:endParaRPr lang="zh-CN" altLang="en-US" dirty="0">
              <a:latin typeface="Eras Medium ITC" panose="020B0602030504020804" pitchFamily="34" charset="0"/>
              <a:ea typeface="PingFang SC Regular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25A8C20-F92F-4A5B-A155-ACA4D8C9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36" y="7243564"/>
            <a:ext cx="4028016" cy="10472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D8A5F1-F567-42DE-B85F-CDCD35B4A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is an accurate yet very expensive method to achieve forward uncertainty propagation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A58FC2-3E5B-4DCD-A9B6-7EB474C83F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AF00EB8-B4ED-4990-8561-19739088306B}"/>
              </a:ext>
            </a:extLst>
          </p:cNvPr>
          <p:cNvSpPr/>
          <p:nvPr/>
        </p:nvSpPr>
        <p:spPr bwMode="auto">
          <a:xfrm>
            <a:off x="802904" y="2285546"/>
            <a:ext cx="4320480" cy="2404096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3E35BC-507F-4CBA-83BE-90E3F6990ADC}"/>
              </a:ext>
            </a:extLst>
          </p:cNvPr>
          <p:cNvSpPr txBox="1"/>
          <p:nvPr/>
        </p:nvSpPr>
        <p:spPr>
          <a:xfrm>
            <a:off x="1378968" y="2764319"/>
            <a:ext cx="3168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FIR Model Uncertainty</a:t>
            </a:r>
            <a:endParaRPr lang="zh-CN" altLang="en-US" sz="4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35BA04-7DAA-4BF8-A313-F566BE89D598}"/>
              </a:ext>
            </a:extLst>
          </p:cNvPr>
          <p:cNvSpPr txBox="1"/>
          <p:nvPr/>
        </p:nvSpPr>
        <p:spPr>
          <a:xfrm>
            <a:off x="3251176" y="5155332"/>
            <a:ext cx="1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Draw</a:t>
            </a:r>
            <a:endParaRPr lang="zh-CN" altLang="en-US" sz="4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517AAF-11E7-4911-9099-944E5284B288}"/>
              </a:ext>
            </a:extLst>
          </p:cNvPr>
          <p:cNvSpPr/>
          <p:nvPr/>
        </p:nvSpPr>
        <p:spPr>
          <a:xfrm>
            <a:off x="3286676" y="5902293"/>
            <a:ext cx="23807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Samples</a:t>
            </a:r>
            <a:endParaRPr lang="zh-CN" altLang="en-US" sz="4400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A791062-E15C-42A1-A7EB-AEAE0912008F}"/>
              </a:ext>
            </a:extLst>
          </p:cNvPr>
          <p:cNvCxnSpPr>
            <a:cxnSpLocks/>
          </p:cNvCxnSpPr>
          <p:nvPr/>
        </p:nvCxnSpPr>
        <p:spPr bwMode="auto">
          <a:xfrm>
            <a:off x="2963144" y="4958749"/>
            <a:ext cx="0" cy="207302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A4AF9E9F-3029-4E9C-99ED-868E9CC3B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75" y="9760705"/>
            <a:ext cx="4158025" cy="10036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3B31DDB-FBAC-49EE-B5C0-4F1E839E8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60" y="8189186"/>
            <a:ext cx="4028016" cy="937212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B4D54BE6-311D-4E0C-B05F-881E473A0243}"/>
              </a:ext>
            </a:extLst>
          </p:cNvPr>
          <p:cNvSpPr/>
          <p:nvPr/>
        </p:nvSpPr>
        <p:spPr bwMode="auto">
          <a:xfrm>
            <a:off x="2679364" y="9203503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17E960E-FAA4-46D6-AA0A-FB7EF6B65A07}"/>
              </a:ext>
            </a:extLst>
          </p:cNvPr>
          <p:cNvSpPr/>
          <p:nvPr/>
        </p:nvSpPr>
        <p:spPr bwMode="auto">
          <a:xfrm>
            <a:off x="2679364" y="9497001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D101DB8-A4FD-496F-A587-1981D313CB68}"/>
              </a:ext>
            </a:extLst>
          </p:cNvPr>
          <p:cNvSpPr/>
          <p:nvPr/>
        </p:nvSpPr>
        <p:spPr bwMode="auto">
          <a:xfrm>
            <a:off x="2679364" y="9763103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94394EB-7A22-4C01-911E-B12F06EA0DB7}"/>
              </a:ext>
            </a:extLst>
          </p:cNvPr>
          <p:cNvSpPr/>
          <p:nvPr/>
        </p:nvSpPr>
        <p:spPr bwMode="auto">
          <a:xfrm>
            <a:off x="874912" y="7243565"/>
            <a:ext cx="4243589" cy="357545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AC5AD66-2B02-4F2B-A3B0-9E7EEFAE0647}"/>
              </a:ext>
            </a:extLst>
          </p:cNvPr>
          <p:cNvCxnSpPr/>
          <p:nvPr/>
        </p:nvCxnSpPr>
        <p:spPr bwMode="auto">
          <a:xfrm>
            <a:off x="5987480" y="9283743"/>
            <a:ext cx="10729192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7C570A8-8BF3-4B19-AD09-8EB01728F729}"/>
              </a:ext>
            </a:extLst>
          </p:cNvPr>
          <p:cNvCxnSpPr>
            <a:cxnSpLocks/>
          </p:cNvCxnSpPr>
          <p:nvPr/>
        </p:nvCxnSpPr>
        <p:spPr bwMode="auto">
          <a:xfrm flipV="1">
            <a:off x="16716672" y="6883524"/>
            <a:ext cx="19651" cy="241514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CF2F49B6-CD73-4968-8566-174F7BAFE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3774" y="5953396"/>
            <a:ext cx="1496180" cy="82143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5822563-1683-48D6-88B7-29824DE94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06321" y="5953396"/>
            <a:ext cx="1437424" cy="760989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96608AE4-F822-43A4-9762-77844F353CC1}"/>
              </a:ext>
            </a:extLst>
          </p:cNvPr>
          <p:cNvSpPr/>
          <p:nvPr/>
        </p:nvSpPr>
        <p:spPr bwMode="auto">
          <a:xfrm>
            <a:off x="16746588" y="6354255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827793D-F56C-4946-BE58-30F391E65BF8}"/>
              </a:ext>
            </a:extLst>
          </p:cNvPr>
          <p:cNvSpPr/>
          <p:nvPr/>
        </p:nvSpPr>
        <p:spPr bwMode="auto">
          <a:xfrm>
            <a:off x="17093437" y="6354255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A7E71AB-1A8F-4A55-B3F7-2C7D6CEDF1A7}"/>
              </a:ext>
            </a:extLst>
          </p:cNvPr>
          <p:cNvSpPr/>
          <p:nvPr/>
        </p:nvSpPr>
        <p:spPr bwMode="auto">
          <a:xfrm>
            <a:off x="17493617" y="6354255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8459E8F-BD92-455A-BD13-41A12791427F}"/>
              </a:ext>
            </a:extLst>
          </p:cNvPr>
          <p:cNvCxnSpPr>
            <a:cxnSpLocks/>
          </p:cNvCxnSpPr>
          <p:nvPr/>
        </p:nvCxnSpPr>
        <p:spPr bwMode="auto">
          <a:xfrm>
            <a:off x="14475042" y="4800994"/>
            <a:ext cx="391544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9D9AE89-8DC9-4631-9B14-E014610A695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7191373" y="2635357"/>
            <a:ext cx="1" cy="263889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C48EF8F2-D1EA-4944-943C-A8C9A63C8D2D}"/>
              </a:ext>
            </a:extLst>
          </p:cNvPr>
          <p:cNvSpPr/>
          <p:nvPr/>
        </p:nvSpPr>
        <p:spPr bwMode="auto">
          <a:xfrm>
            <a:off x="14926186" y="2967174"/>
            <a:ext cx="2984500" cy="1601227"/>
          </a:xfrm>
          <a:custGeom>
            <a:avLst/>
            <a:gdLst>
              <a:gd name="connsiteX0" fmla="*/ 0 w 2984500"/>
              <a:gd name="connsiteY0" fmla="*/ 2061486 h 2135339"/>
              <a:gd name="connsiteX1" fmla="*/ 889000 w 2984500"/>
              <a:gd name="connsiteY1" fmla="*/ 1909086 h 2135339"/>
              <a:gd name="connsiteX2" fmla="*/ 1524000 w 2984500"/>
              <a:gd name="connsiteY2" fmla="*/ 169186 h 2135339"/>
              <a:gd name="connsiteX3" fmla="*/ 1930400 w 2984500"/>
              <a:gd name="connsiteY3" fmla="*/ 258086 h 2135339"/>
              <a:gd name="connsiteX4" fmla="*/ 2425700 w 2984500"/>
              <a:gd name="connsiteY4" fmla="*/ 1858286 h 2135339"/>
              <a:gd name="connsiteX5" fmla="*/ 2984500 w 2984500"/>
              <a:gd name="connsiteY5" fmla="*/ 1985286 h 213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4500" h="2135339">
                <a:moveTo>
                  <a:pt x="0" y="2061486"/>
                </a:moveTo>
                <a:cubicBezTo>
                  <a:pt x="317500" y="2142977"/>
                  <a:pt x="635000" y="2224469"/>
                  <a:pt x="889000" y="1909086"/>
                </a:cubicBezTo>
                <a:cubicBezTo>
                  <a:pt x="1143000" y="1593703"/>
                  <a:pt x="1350433" y="444353"/>
                  <a:pt x="1524000" y="169186"/>
                </a:cubicBezTo>
                <a:cubicBezTo>
                  <a:pt x="1697567" y="-105981"/>
                  <a:pt x="1780117" y="-23431"/>
                  <a:pt x="1930400" y="258086"/>
                </a:cubicBezTo>
                <a:cubicBezTo>
                  <a:pt x="2080683" y="539603"/>
                  <a:pt x="2250017" y="1570419"/>
                  <a:pt x="2425700" y="1858286"/>
                </a:cubicBezTo>
                <a:cubicBezTo>
                  <a:pt x="2601383" y="2146153"/>
                  <a:pt x="2792941" y="2065719"/>
                  <a:pt x="2984500" y="1985286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BC82AF8-72E1-457E-90D1-2EE68BB4D813}"/>
              </a:ext>
            </a:extLst>
          </p:cNvPr>
          <p:cNvSpPr txBox="1"/>
          <p:nvPr/>
        </p:nvSpPr>
        <p:spPr>
          <a:xfrm>
            <a:off x="15674111" y="2203004"/>
            <a:ext cx="18613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PDF</a:t>
            </a:r>
          </a:p>
        </p:txBody>
      </p: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F922C0B8-9108-423C-9677-1087F2758A75}"/>
              </a:ext>
            </a:extLst>
          </p:cNvPr>
          <p:cNvSpPr/>
          <p:nvPr/>
        </p:nvSpPr>
        <p:spPr bwMode="auto">
          <a:xfrm rot="5400000">
            <a:off x="16166304" y="3215662"/>
            <a:ext cx="719108" cy="4846121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F0F1BD-321C-4C28-876A-455F5A0FF5FF}"/>
              </a:ext>
            </a:extLst>
          </p:cNvPr>
          <p:cNvSpPr txBox="1"/>
          <p:nvPr/>
        </p:nvSpPr>
        <p:spPr>
          <a:xfrm>
            <a:off x="7314518" y="8261850"/>
            <a:ext cx="8533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Acoustic Solver</a:t>
            </a:r>
            <a:endParaRPr lang="zh-CN" altLang="en-US" sz="4400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9293DF89-2D2D-42A8-8A0A-5327BF623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76" y="11155203"/>
            <a:ext cx="3653383" cy="89869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4500AD-65E2-4427-8B3F-6AA2A84A59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93797" y="6019428"/>
            <a:ext cx="1749380" cy="6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93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 animBg="1"/>
      <p:bldP spid="17" grpId="0" animBg="1"/>
      <p:bldP spid="18" grpId="0" animBg="1"/>
      <p:bldP spid="21" grpId="0" animBg="1"/>
      <p:bldP spid="32" grpId="0" animBg="1"/>
      <p:bldP spid="33" grpId="0" animBg="1"/>
      <p:bldP spid="34" grpId="0" animBg="1"/>
      <p:bldP spid="37" grpId="0" animBg="1"/>
      <p:bldP spid="39" grpId="0"/>
      <p:bldP spid="44" grpId="0" animBg="1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7D946-DD84-4ABC-BE0F-9A2C7A81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00" y="0"/>
            <a:ext cx="21361400" cy="1765300"/>
          </a:xfrm>
        </p:spPr>
        <p:txBody>
          <a:bodyPr/>
          <a:lstStyle/>
          <a:p>
            <a:r>
              <a:rPr lang="en-US" altLang="zh-CN" dirty="0"/>
              <a:t>Response Surface Modeling is an alternative for reducing the sample numbers, but it suffers from “Curse of Dimensionality”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4AF281-E7AF-4329-9BE1-DEE80A0FE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2F025-87CA-410A-935B-28DF4BE9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36" y="7243564"/>
            <a:ext cx="4028016" cy="104728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04C4137-BC86-4A4A-96A8-87C2758E10C1}"/>
              </a:ext>
            </a:extLst>
          </p:cNvPr>
          <p:cNvSpPr/>
          <p:nvPr/>
        </p:nvSpPr>
        <p:spPr bwMode="auto">
          <a:xfrm>
            <a:off x="802904" y="2285546"/>
            <a:ext cx="4320480" cy="2404096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F246D6-FF5C-4326-A854-8070CC9074D3}"/>
              </a:ext>
            </a:extLst>
          </p:cNvPr>
          <p:cNvSpPr txBox="1"/>
          <p:nvPr/>
        </p:nvSpPr>
        <p:spPr>
          <a:xfrm>
            <a:off x="1378968" y="2764319"/>
            <a:ext cx="3168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FIR Model Uncertainty</a:t>
            </a:r>
            <a:endParaRPr lang="zh-CN" altLang="en-US" sz="4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E5ADFB-7DCA-4542-A575-0B6C80188D09}"/>
              </a:ext>
            </a:extLst>
          </p:cNvPr>
          <p:cNvSpPr txBox="1"/>
          <p:nvPr/>
        </p:nvSpPr>
        <p:spPr>
          <a:xfrm>
            <a:off x="3251176" y="5155332"/>
            <a:ext cx="1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Draw</a:t>
            </a:r>
            <a:endParaRPr lang="zh-CN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15F41D-D2E2-4959-8DA0-294B56F2F3C2}"/>
              </a:ext>
            </a:extLst>
          </p:cNvPr>
          <p:cNvSpPr/>
          <p:nvPr/>
        </p:nvSpPr>
        <p:spPr>
          <a:xfrm>
            <a:off x="3286676" y="5902293"/>
            <a:ext cx="23807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Samples</a:t>
            </a:r>
            <a:endParaRPr lang="zh-CN" altLang="en-US" sz="440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313FF59-C165-412D-8198-D1EDC56A8192}"/>
              </a:ext>
            </a:extLst>
          </p:cNvPr>
          <p:cNvCxnSpPr>
            <a:cxnSpLocks/>
          </p:cNvCxnSpPr>
          <p:nvPr/>
        </p:nvCxnSpPr>
        <p:spPr bwMode="auto">
          <a:xfrm>
            <a:off x="2963144" y="4958749"/>
            <a:ext cx="0" cy="207302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FBE7A684-1E1D-484C-A88A-E9D9E5277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44" y="9816586"/>
            <a:ext cx="3985462" cy="8981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ACB2CF-8B07-4D4E-8E5D-29363805C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60" y="8189186"/>
            <a:ext cx="4028016" cy="937212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E73DB09B-13FA-4FD3-94F6-D27712363248}"/>
              </a:ext>
            </a:extLst>
          </p:cNvPr>
          <p:cNvSpPr/>
          <p:nvPr/>
        </p:nvSpPr>
        <p:spPr bwMode="auto">
          <a:xfrm>
            <a:off x="2679364" y="9203503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DA40C26-0984-4582-8926-69C302854D12}"/>
              </a:ext>
            </a:extLst>
          </p:cNvPr>
          <p:cNvSpPr/>
          <p:nvPr/>
        </p:nvSpPr>
        <p:spPr bwMode="auto">
          <a:xfrm>
            <a:off x="2679364" y="9497001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24E6A27-572B-46E6-A854-B189F7FA857A}"/>
              </a:ext>
            </a:extLst>
          </p:cNvPr>
          <p:cNvSpPr/>
          <p:nvPr/>
        </p:nvSpPr>
        <p:spPr bwMode="auto">
          <a:xfrm>
            <a:off x="2679364" y="9763103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CC635AD-084C-4395-A456-8F5838048C35}"/>
              </a:ext>
            </a:extLst>
          </p:cNvPr>
          <p:cNvSpPr/>
          <p:nvPr/>
        </p:nvSpPr>
        <p:spPr bwMode="auto">
          <a:xfrm>
            <a:off x="874912" y="7243565"/>
            <a:ext cx="4243589" cy="357545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ABC2BC-A5C8-4E72-B378-9053B4C43FDA}"/>
              </a:ext>
            </a:extLst>
          </p:cNvPr>
          <p:cNvSpPr txBox="1"/>
          <p:nvPr/>
        </p:nvSpPr>
        <p:spPr>
          <a:xfrm>
            <a:off x="16617211" y="6836772"/>
            <a:ext cx="4577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Monte Carlo</a:t>
            </a:r>
            <a:endParaRPr lang="zh-CN" altLang="en-US" sz="4400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779706B-B9CF-487A-8D91-8B76BCC0F901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9408" y="9126398"/>
            <a:ext cx="4485106" cy="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5CD6009C-3CEA-4C6E-91B2-217341310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829" y="7329612"/>
            <a:ext cx="1496180" cy="82143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149E88-9D03-447C-A424-DB2B94B8B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6921" y="8150094"/>
            <a:ext cx="1437424" cy="76098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E6CD7F2E-26B1-4AD9-9DAD-EACFAD442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5943" y="9898166"/>
            <a:ext cx="1800200" cy="755441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52FCFDF8-3B10-4F57-A541-05ECD3767F10}"/>
              </a:ext>
            </a:extLst>
          </p:cNvPr>
          <p:cNvSpPr/>
          <p:nvPr/>
        </p:nvSpPr>
        <p:spPr bwMode="auto">
          <a:xfrm>
            <a:off x="10812026" y="9043764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857F7DD-B8EA-4366-9B2E-F4648158D3B2}"/>
              </a:ext>
            </a:extLst>
          </p:cNvPr>
          <p:cNvSpPr/>
          <p:nvPr/>
        </p:nvSpPr>
        <p:spPr bwMode="auto">
          <a:xfrm>
            <a:off x="10812026" y="9337262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9AC492E-D852-46F0-AE86-1494677BADF1}"/>
              </a:ext>
            </a:extLst>
          </p:cNvPr>
          <p:cNvSpPr/>
          <p:nvPr/>
        </p:nvSpPr>
        <p:spPr bwMode="auto">
          <a:xfrm>
            <a:off x="10812026" y="9603364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9D4AF16-0E07-46B8-A902-227B99BC7B16}"/>
              </a:ext>
            </a:extLst>
          </p:cNvPr>
          <p:cNvSpPr/>
          <p:nvPr/>
        </p:nvSpPr>
        <p:spPr bwMode="auto">
          <a:xfrm>
            <a:off x="9926633" y="7243565"/>
            <a:ext cx="2121795" cy="357545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560C0FE-6CDF-44CC-A914-E5D935EBE70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371454" y="9203504"/>
            <a:ext cx="2473010" cy="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78FA9BE7-177A-47C0-8F0B-BB207E8926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103"/>
          <a:stretch/>
        </p:blipFill>
        <p:spPr>
          <a:xfrm>
            <a:off x="15765500" y="7877938"/>
            <a:ext cx="2874020" cy="2750002"/>
          </a:xfrm>
          <a:prstGeom prst="rect">
            <a:avLst/>
          </a:prstGeom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9751657-35B2-43E2-B403-97A148C410AF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45363" y="6401143"/>
            <a:ext cx="0" cy="144958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193CE38F-F163-4EE7-8FC7-53AD1BA4C78B}"/>
              </a:ext>
            </a:extLst>
          </p:cNvPr>
          <p:cNvSpPr/>
          <p:nvPr/>
        </p:nvSpPr>
        <p:spPr bwMode="auto">
          <a:xfrm>
            <a:off x="16905757" y="6019428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095604B2-68D9-4BA4-B639-9145BCFDDEDE}"/>
              </a:ext>
            </a:extLst>
          </p:cNvPr>
          <p:cNvSpPr/>
          <p:nvPr/>
        </p:nvSpPr>
        <p:spPr bwMode="auto">
          <a:xfrm>
            <a:off x="17252606" y="6019428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8FC879E-ECEE-466A-AFE1-CF960D88A28B}"/>
              </a:ext>
            </a:extLst>
          </p:cNvPr>
          <p:cNvSpPr/>
          <p:nvPr/>
        </p:nvSpPr>
        <p:spPr bwMode="auto">
          <a:xfrm>
            <a:off x="17652786" y="6019428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597D3E6-BF15-4B71-BCF5-81B801276098}"/>
              </a:ext>
            </a:extLst>
          </p:cNvPr>
          <p:cNvCxnSpPr>
            <a:cxnSpLocks/>
          </p:cNvCxnSpPr>
          <p:nvPr/>
        </p:nvCxnSpPr>
        <p:spPr bwMode="auto">
          <a:xfrm>
            <a:off x="14673817" y="4487752"/>
            <a:ext cx="391544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ACC7E21-2E27-44B2-A5B1-31C5E3BC01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7390148" y="2322115"/>
            <a:ext cx="1" cy="263889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F1DB6CF2-D5F2-462B-B157-D0BE958F21A9}"/>
              </a:ext>
            </a:extLst>
          </p:cNvPr>
          <p:cNvSpPr/>
          <p:nvPr/>
        </p:nvSpPr>
        <p:spPr bwMode="auto">
          <a:xfrm>
            <a:off x="15124961" y="2653932"/>
            <a:ext cx="2984500" cy="1601227"/>
          </a:xfrm>
          <a:custGeom>
            <a:avLst/>
            <a:gdLst>
              <a:gd name="connsiteX0" fmla="*/ 0 w 2984500"/>
              <a:gd name="connsiteY0" fmla="*/ 2061486 h 2135339"/>
              <a:gd name="connsiteX1" fmla="*/ 889000 w 2984500"/>
              <a:gd name="connsiteY1" fmla="*/ 1909086 h 2135339"/>
              <a:gd name="connsiteX2" fmla="*/ 1524000 w 2984500"/>
              <a:gd name="connsiteY2" fmla="*/ 169186 h 2135339"/>
              <a:gd name="connsiteX3" fmla="*/ 1930400 w 2984500"/>
              <a:gd name="connsiteY3" fmla="*/ 258086 h 2135339"/>
              <a:gd name="connsiteX4" fmla="*/ 2425700 w 2984500"/>
              <a:gd name="connsiteY4" fmla="*/ 1858286 h 2135339"/>
              <a:gd name="connsiteX5" fmla="*/ 2984500 w 2984500"/>
              <a:gd name="connsiteY5" fmla="*/ 1985286 h 213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4500" h="2135339">
                <a:moveTo>
                  <a:pt x="0" y="2061486"/>
                </a:moveTo>
                <a:cubicBezTo>
                  <a:pt x="317500" y="2142977"/>
                  <a:pt x="635000" y="2224469"/>
                  <a:pt x="889000" y="1909086"/>
                </a:cubicBezTo>
                <a:cubicBezTo>
                  <a:pt x="1143000" y="1593703"/>
                  <a:pt x="1350433" y="444353"/>
                  <a:pt x="1524000" y="169186"/>
                </a:cubicBezTo>
                <a:cubicBezTo>
                  <a:pt x="1697567" y="-105981"/>
                  <a:pt x="1780117" y="-23431"/>
                  <a:pt x="1930400" y="258086"/>
                </a:cubicBezTo>
                <a:cubicBezTo>
                  <a:pt x="2080683" y="539603"/>
                  <a:pt x="2250017" y="1570419"/>
                  <a:pt x="2425700" y="1858286"/>
                </a:cubicBezTo>
                <a:cubicBezTo>
                  <a:pt x="2601383" y="2146153"/>
                  <a:pt x="2792941" y="2065719"/>
                  <a:pt x="2984500" y="1985286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14E58A-F577-4553-B343-9C5D5773FE04}"/>
              </a:ext>
            </a:extLst>
          </p:cNvPr>
          <p:cNvSpPr txBox="1"/>
          <p:nvPr/>
        </p:nvSpPr>
        <p:spPr>
          <a:xfrm>
            <a:off x="15872886" y="1889762"/>
            <a:ext cx="18613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PDF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E16A6EF6-A86B-4194-91E6-4CB912E2AE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7160" y="10983308"/>
            <a:ext cx="2361163" cy="940776"/>
          </a:xfrm>
          <a:prstGeom prst="rect">
            <a:avLst/>
          </a:prstGeom>
        </p:spPr>
      </p:pic>
      <p:sp>
        <p:nvSpPr>
          <p:cNvPr id="51" name="左大括号 50">
            <a:extLst>
              <a:ext uri="{FF2B5EF4-FFF2-40B4-BE49-F238E27FC236}">
                <a16:creationId xmlns:a16="http://schemas.microsoft.com/office/drawing/2014/main" id="{C96949F0-ADDB-4B76-92F2-0578F2D60FD0}"/>
              </a:ext>
            </a:extLst>
          </p:cNvPr>
          <p:cNvSpPr/>
          <p:nvPr/>
        </p:nvSpPr>
        <p:spPr bwMode="auto">
          <a:xfrm rot="5400000">
            <a:off x="16583839" y="2902420"/>
            <a:ext cx="719108" cy="4846121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DF7F0F2-F5D9-4C7B-9A9A-AD9880C04867}"/>
              </a:ext>
            </a:extLst>
          </p:cNvPr>
          <p:cNvSpPr txBox="1"/>
          <p:nvPr/>
        </p:nvSpPr>
        <p:spPr>
          <a:xfrm>
            <a:off x="5322286" y="8231732"/>
            <a:ext cx="4577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Acoustic Solver 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9F33A27-6BAB-4668-AB41-9A6F6CE77000}"/>
              </a:ext>
            </a:extLst>
          </p:cNvPr>
          <p:cNvSpPr/>
          <p:nvPr/>
        </p:nvSpPr>
        <p:spPr bwMode="auto">
          <a:xfrm>
            <a:off x="3195749" y="10978122"/>
            <a:ext cx="2296059" cy="864096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F0B5BB8-384F-4E54-B753-54A21C34CCA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71457" y="11467936"/>
            <a:ext cx="1810504" cy="37428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C1E22BD-60C9-438C-A3B2-ADC320964898}"/>
              </a:ext>
            </a:extLst>
          </p:cNvPr>
          <p:cNvSpPr/>
          <p:nvPr/>
        </p:nvSpPr>
        <p:spPr>
          <a:xfrm>
            <a:off x="7780617" y="11621187"/>
            <a:ext cx="65197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“Curse of Dimensionality”</a:t>
            </a:r>
            <a:endParaRPr lang="zh-CN" altLang="en-US" sz="4400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1ADCAE77-4453-412C-B911-11C65B804D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9225" y="10681068"/>
            <a:ext cx="6403853" cy="10455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C258E3D-702C-469F-9932-800AF5E0F0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772" y="10969917"/>
            <a:ext cx="2548648" cy="940776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DA57C055-B99F-413F-9FF1-7B26729B10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8755" y="5732722"/>
            <a:ext cx="1248576" cy="722860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E0870800-4270-4D04-B4DF-1937BC4A0B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15250" y="5731396"/>
            <a:ext cx="1074276" cy="5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85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3" grpId="0" animBg="1"/>
      <p:bldP spid="14" grpId="0" animBg="1"/>
      <p:bldP spid="15" grpId="0" animBg="1"/>
      <p:bldP spid="20" grpId="0"/>
      <p:bldP spid="30" grpId="0" animBg="1"/>
      <p:bldP spid="31" grpId="0" animBg="1"/>
      <p:bldP spid="32" grpId="0" animBg="1"/>
      <p:bldP spid="34" grpId="0" animBg="1"/>
      <p:bldP spid="44" grpId="0" animBg="1"/>
      <p:bldP spid="45" grpId="0" animBg="1"/>
      <p:bldP spid="46" grpId="0" animBg="1"/>
      <p:bldP spid="49" grpId="0" animBg="1"/>
      <p:bldP spid="50" grpId="0"/>
      <p:bldP spid="51" grpId="0" animBg="1"/>
      <p:bldP spid="54" grpId="0"/>
      <p:bldP spid="57" grpId="0" animBg="1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9A836-398C-41A5-99C9-94A53E4A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Active Subspace identifies and exploits important directions in input space: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CDD9A2-25A4-4D3B-BBFA-157F648A75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286C4E-8BC6-4F5F-88FB-D29EA38B9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2" r="7469"/>
          <a:stretch/>
        </p:blipFill>
        <p:spPr>
          <a:xfrm>
            <a:off x="10451976" y="3483980"/>
            <a:ext cx="9832499" cy="7560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03060B-267B-4878-8565-8290FD36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130" y="3658301"/>
            <a:ext cx="6060860" cy="1356909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0B1A80A-F1C9-446A-88C7-1B5ECAFE61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555838" y="6175288"/>
            <a:ext cx="1800200" cy="79208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054F78B-A024-4729-8848-EA9261B18B3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356038" y="5383200"/>
            <a:ext cx="720080" cy="161793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1C4941B0-92BF-4997-A4D8-C57907E41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0094" y="4463371"/>
            <a:ext cx="2592288" cy="7550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64AE99-0825-4561-844D-8EA185882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130" y="7556284"/>
            <a:ext cx="5544616" cy="9510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645A21-4FDF-4447-ABA5-98691C8622B4}"/>
              </a:ext>
            </a:extLst>
          </p:cNvPr>
          <p:cNvSpPr txBox="1"/>
          <p:nvPr/>
        </p:nvSpPr>
        <p:spPr>
          <a:xfrm>
            <a:off x="556212" y="2558210"/>
            <a:ext cx="554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Example:</a:t>
            </a:r>
            <a:endParaRPr lang="zh-CN" altLang="en-US" sz="4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16AC1C6-141D-443D-8A78-A6165510C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622" y="8899748"/>
            <a:ext cx="3346436" cy="97451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9C4D75D-172A-48C2-B9CD-D623FF595D9F}"/>
              </a:ext>
            </a:extLst>
          </p:cNvPr>
          <p:cNvSpPr/>
          <p:nvPr/>
        </p:nvSpPr>
        <p:spPr bwMode="auto">
          <a:xfrm>
            <a:off x="2531096" y="7315572"/>
            <a:ext cx="6366894" cy="2736304"/>
          </a:xfrm>
          <a:prstGeom prst="rect">
            <a:avLst/>
          </a:prstGeom>
          <a:noFill/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C10D5CD-1643-4B60-8A5F-F7F0B1CD3358}"/>
              </a:ext>
            </a:extLst>
          </p:cNvPr>
          <p:cNvSpPr/>
          <p:nvPr/>
        </p:nvSpPr>
        <p:spPr bwMode="auto">
          <a:xfrm rot="16200000">
            <a:off x="4849210" y="5424878"/>
            <a:ext cx="1411578" cy="1047209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035E7F9-015E-4C81-B1D9-8AA5F26229B3}"/>
              </a:ext>
            </a:extLst>
          </p:cNvPr>
          <p:cNvSpPr txBox="1"/>
          <p:nvPr/>
        </p:nvSpPr>
        <p:spPr>
          <a:xfrm>
            <a:off x="6262121" y="5649520"/>
            <a:ext cx="554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Approximate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00162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E05CD-55B3-4F0C-B08F-9135D198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361400" cy="1765300"/>
          </a:xfrm>
        </p:spPr>
        <p:txBody>
          <a:bodyPr/>
          <a:lstStyle/>
          <a:p>
            <a:r>
              <a:rPr lang="en-US" altLang="zh-CN" dirty="0"/>
              <a:t>Active Subspace approach offers much more efficient uncertainty propagation by reducing the problem dimensionality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AA2A02-4AE4-4847-B911-0974CAD84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E0C1D71-F24A-44E4-9052-CA83F6465A28}"/>
              </a:ext>
            </a:extLst>
          </p:cNvPr>
          <p:cNvSpPr/>
          <p:nvPr/>
        </p:nvSpPr>
        <p:spPr bwMode="auto">
          <a:xfrm>
            <a:off x="802904" y="2285546"/>
            <a:ext cx="4320480" cy="2404096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694F10-F7DD-4BC5-A921-E5E55C01613C}"/>
              </a:ext>
            </a:extLst>
          </p:cNvPr>
          <p:cNvSpPr txBox="1"/>
          <p:nvPr/>
        </p:nvSpPr>
        <p:spPr>
          <a:xfrm>
            <a:off x="1378968" y="2764319"/>
            <a:ext cx="3168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FIR Model Uncertainty</a:t>
            </a:r>
            <a:endParaRPr lang="zh-CN" altLang="en-US" sz="4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4B2311-5614-4AAF-8EC1-BEB10B8D0197}"/>
              </a:ext>
            </a:extLst>
          </p:cNvPr>
          <p:cNvSpPr txBox="1"/>
          <p:nvPr/>
        </p:nvSpPr>
        <p:spPr>
          <a:xfrm>
            <a:off x="3251176" y="5295114"/>
            <a:ext cx="1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Draw</a:t>
            </a:r>
            <a:endParaRPr lang="zh-CN" altLang="en-US" sz="4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948A9E-635E-44E1-91EF-1AF55049D07C}"/>
              </a:ext>
            </a:extLst>
          </p:cNvPr>
          <p:cNvSpPr/>
          <p:nvPr/>
        </p:nvSpPr>
        <p:spPr>
          <a:xfrm>
            <a:off x="3286676" y="6042075"/>
            <a:ext cx="23807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Samples</a:t>
            </a:r>
            <a:endParaRPr lang="zh-CN" altLang="en-US" sz="44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60C4139-B1E2-4421-A076-F5BE11674E96}"/>
              </a:ext>
            </a:extLst>
          </p:cNvPr>
          <p:cNvCxnSpPr>
            <a:cxnSpLocks/>
          </p:cNvCxnSpPr>
          <p:nvPr/>
        </p:nvCxnSpPr>
        <p:spPr bwMode="auto">
          <a:xfrm>
            <a:off x="2963144" y="4958749"/>
            <a:ext cx="0" cy="235682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56DCFCF-6DF6-4976-BF4F-F9921DFC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83" y="7633589"/>
            <a:ext cx="4028016" cy="10472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99BC52-6676-47AB-9061-ECCE8B603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07" y="8579211"/>
            <a:ext cx="4028016" cy="9372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B5E40F-3FB2-4E8C-BF8D-C2B6E6AC0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96" y="10249870"/>
            <a:ext cx="4051428" cy="1049688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5A409A63-22DF-4972-94D2-3DC49D073CF1}"/>
              </a:ext>
            </a:extLst>
          </p:cNvPr>
          <p:cNvSpPr/>
          <p:nvPr/>
        </p:nvSpPr>
        <p:spPr bwMode="auto">
          <a:xfrm>
            <a:off x="2746211" y="9593528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27D0047-DE9B-4F95-9D77-98A6FC7302E1}"/>
              </a:ext>
            </a:extLst>
          </p:cNvPr>
          <p:cNvSpPr/>
          <p:nvPr/>
        </p:nvSpPr>
        <p:spPr bwMode="auto">
          <a:xfrm>
            <a:off x="2746211" y="9887026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FF2E53B-FBA4-4030-B148-FA6B6A922008}"/>
              </a:ext>
            </a:extLst>
          </p:cNvPr>
          <p:cNvSpPr/>
          <p:nvPr/>
        </p:nvSpPr>
        <p:spPr bwMode="auto">
          <a:xfrm>
            <a:off x="2746211" y="10153128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6995B65-3DE5-405E-9131-3765A6D3FE99}"/>
              </a:ext>
            </a:extLst>
          </p:cNvPr>
          <p:cNvSpPr/>
          <p:nvPr/>
        </p:nvSpPr>
        <p:spPr bwMode="auto">
          <a:xfrm>
            <a:off x="802904" y="7624163"/>
            <a:ext cx="4320479" cy="3669345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6A31CF9-28EF-4334-8D49-E66094C10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890" y="10394219"/>
            <a:ext cx="1775641" cy="760989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C3FD746-6733-4AE3-80FE-B6743DDC6903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9408" y="9514029"/>
            <a:ext cx="2304256" cy="239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2FD0FA5B-9088-4C2D-B784-4D14AF6DA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884" y="7804103"/>
            <a:ext cx="1496180" cy="8214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54EC4E5-456B-499B-802B-E64E1EBF0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9976" y="8624585"/>
            <a:ext cx="1437424" cy="760989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70734189-ABE7-44E2-BA8E-58038A4F202D}"/>
              </a:ext>
            </a:extLst>
          </p:cNvPr>
          <p:cNvSpPr/>
          <p:nvPr/>
        </p:nvSpPr>
        <p:spPr bwMode="auto">
          <a:xfrm>
            <a:off x="8745081" y="9518255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081E8E5-C006-4854-BC7C-326F22539D46}"/>
              </a:ext>
            </a:extLst>
          </p:cNvPr>
          <p:cNvSpPr/>
          <p:nvPr/>
        </p:nvSpPr>
        <p:spPr bwMode="auto">
          <a:xfrm>
            <a:off x="8745081" y="9811753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96FF341-65C4-4DD2-A922-0C57786F7F94}"/>
              </a:ext>
            </a:extLst>
          </p:cNvPr>
          <p:cNvSpPr/>
          <p:nvPr/>
        </p:nvSpPr>
        <p:spPr bwMode="auto">
          <a:xfrm>
            <a:off x="8745081" y="10077855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E02B2D9-1EFC-4D32-9FF6-0601DB0FC002}"/>
              </a:ext>
            </a:extLst>
          </p:cNvPr>
          <p:cNvSpPr/>
          <p:nvPr/>
        </p:nvSpPr>
        <p:spPr bwMode="auto">
          <a:xfrm>
            <a:off x="7859688" y="7718056"/>
            <a:ext cx="2121795" cy="357545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717415-B7CE-44E4-95BC-193BB496607C}"/>
              </a:ext>
            </a:extLst>
          </p:cNvPr>
          <p:cNvSpPr txBox="1"/>
          <p:nvPr/>
        </p:nvSpPr>
        <p:spPr>
          <a:xfrm>
            <a:off x="5231395" y="7976864"/>
            <a:ext cx="2520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Acoustic </a:t>
            </a:r>
          </a:p>
          <a:p>
            <a:pPr algn="ctr"/>
            <a:r>
              <a:rPr lang="en-US" altLang="zh-CN" sz="4400" dirty="0"/>
              <a:t>Solver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F3FA951-6491-457F-B00E-3DE4DEA6CF91}"/>
              </a:ext>
            </a:extLst>
          </p:cNvPr>
          <p:cNvSpPr txBox="1"/>
          <p:nvPr/>
        </p:nvSpPr>
        <p:spPr>
          <a:xfrm>
            <a:off x="11532096" y="8845075"/>
            <a:ext cx="42899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Active Variables (</a:t>
            </a:r>
            <a:r>
              <a:rPr lang="en-US" altLang="zh-CN" i="1" dirty="0"/>
              <a:t>Y’s</a:t>
            </a:r>
            <a:r>
              <a:rPr lang="en-US" altLang="zh-CN" dirty="0"/>
              <a:t>)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5AA3FB1-E454-4F93-A8CD-352EACE5AA60}"/>
              </a:ext>
            </a:extLst>
          </p:cNvPr>
          <p:cNvSpPr/>
          <p:nvPr/>
        </p:nvSpPr>
        <p:spPr bwMode="auto">
          <a:xfrm>
            <a:off x="11759822" y="8713709"/>
            <a:ext cx="3816424" cy="1667300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8D163EF-0F5F-4F58-A66C-31A9246326B1}"/>
              </a:ext>
            </a:extLst>
          </p:cNvPr>
          <p:cNvCxnSpPr>
            <a:cxnSpLocks/>
          </p:cNvCxnSpPr>
          <p:nvPr/>
        </p:nvCxnSpPr>
        <p:spPr bwMode="auto">
          <a:xfrm>
            <a:off x="10197507" y="9535265"/>
            <a:ext cx="1334589" cy="1209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DF8A47D1-773E-4692-ADA9-45A7DEDDE9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945" y="11591255"/>
            <a:ext cx="3756397" cy="76487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1565DD3-A310-4F0F-A9DE-15F396FC3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4519" y="10547531"/>
            <a:ext cx="4423417" cy="93124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D9BF32A-ADD9-4474-A44D-8B8ACC1B21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51114" y="11265022"/>
            <a:ext cx="3861792" cy="875086"/>
          </a:xfrm>
          <a:prstGeom prst="rect">
            <a:avLst/>
          </a:pr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992E77E-7390-48FF-96A3-1D92A42ED461}"/>
              </a:ext>
            </a:extLst>
          </p:cNvPr>
          <p:cNvCxnSpPr>
            <a:cxnSpLocks/>
          </p:cNvCxnSpPr>
          <p:nvPr/>
        </p:nvCxnSpPr>
        <p:spPr bwMode="auto">
          <a:xfrm>
            <a:off x="15777936" y="9578589"/>
            <a:ext cx="79472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FE9F5150-C298-4563-9B69-337C73D9F5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22549" y="7847272"/>
            <a:ext cx="3518921" cy="321271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5A27DB9-AF3B-43E6-B635-0DB449E66F9D}"/>
              </a:ext>
            </a:extLst>
          </p:cNvPr>
          <p:cNvSpPr txBox="1"/>
          <p:nvPr/>
        </p:nvSpPr>
        <p:spPr>
          <a:xfrm>
            <a:off x="14733740" y="6739508"/>
            <a:ext cx="4577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Monte Carlo</a:t>
            </a:r>
            <a:endParaRPr lang="zh-CN" altLang="en-US" sz="4400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80B2FDC-29A6-4C96-BF43-05DF386CAF6F}"/>
              </a:ext>
            </a:extLst>
          </p:cNvPr>
          <p:cNvCxnSpPr>
            <a:cxnSpLocks/>
          </p:cNvCxnSpPr>
          <p:nvPr/>
        </p:nvCxnSpPr>
        <p:spPr bwMode="auto">
          <a:xfrm flipV="1">
            <a:off x="18732896" y="6477852"/>
            <a:ext cx="0" cy="112575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F2EB2E48-86E1-44F2-849D-D9804609DA26}"/>
              </a:ext>
            </a:extLst>
          </p:cNvPr>
          <p:cNvSpPr/>
          <p:nvPr/>
        </p:nvSpPr>
        <p:spPr bwMode="auto">
          <a:xfrm>
            <a:off x="18648463" y="6087330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8972FDF-B982-4D99-B226-8A99745FC219}"/>
              </a:ext>
            </a:extLst>
          </p:cNvPr>
          <p:cNvSpPr/>
          <p:nvPr/>
        </p:nvSpPr>
        <p:spPr bwMode="auto">
          <a:xfrm>
            <a:off x="18995312" y="6087330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B7162F5-EFC3-4AED-AC1A-F9AEA7C76918}"/>
              </a:ext>
            </a:extLst>
          </p:cNvPr>
          <p:cNvSpPr/>
          <p:nvPr/>
        </p:nvSpPr>
        <p:spPr bwMode="auto">
          <a:xfrm>
            <a:off x="19395492" y="6087330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E4A1A65-04E8-4F17-A9A7-83C270C06510}"/>
              </a:ext>
            </a:extLst>
          </p:cNvPr>
          <p:cNvCxnSpPr>
            <a:cxnSpLocks/>
          </p:cNvCxnSpPr>
          <p:nvPr/>
        </p:nvCxnSpPr>
        <p:spPr bwMode="auto">
          <a:xfrm>
            <a:off x="16416523" y="4652760"/>
            <a:ext cx="391544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0B2E5B3-2F55-4D52-BF18-E945527C79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132854" y="2487123"/>
            <a:ext cx="1" cy="263889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65B7E1AD-764B-461B-9292-F1DB0CF82ADF}"/>
              </a:ext>
            </a:extLst>
          </p:cNvPr>
          <p:cNvSpPr/>
          <p:nvPr/>
        </p:nvSpPr>
        <p:spPr bwMode="auto">
          <a:xfrm>
            <a:off x="16867667" y="2818940"/>
            <a:ext cx="2984500" cy="1601227"/>
          </a:xfrm>
          <a:custGeom>
            <a:avLst/>
            <a:gdLst>
              <a:gd name="connsiteX0" fmla="*/ 0 w 2984500"/>
              <a:gd name="connsiteY0" fmla="*/ 2061486 h 2135339"/>
              <a:gd name="connsiteX1" fmla="*/ 889000 w 2984500"/>
              <a:gd name="connsiteY1" fmla="*/ 1909086 h 2135339"/>
              <a:gd name="connsiteX2" fmla="*/ 1524000 w 2984500"/>
              <a:gd name="connsiteY2" fmla="*/ 169186 h 2135339"/>
              <a:gd name="connsiteX3" fmla="*/ 1930400 w 2984500"/>
              <a:gd name="connsiteY3" fmla="*/ 258086 h 2135339"/>
              <a:gd name="connsiteX4" fmla="*/ 2425700 w 2984500"/>
              <a:gd name="connsiteY4" fmla="*/ 1858286 h 2135339"/>
              <a:gd name="connsiteX5" fmla="*/ 2984500 w 2984500"/>
              <a:gd name="connsiteY5" fmla="*/ 1985286 h 213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4500" h="2135339">
                <a:moveTo>
                  <a:pt x="0" y="2061486"/>
                </a:moveTo>
                <a:cubicBezTo>
                  <a:pt x="317500" y="2142977"/>
                  <a:pt x="635000" y="2224469"/>
                  <a:pt x="889000" y="1909086"/>
                </a:cubicBezTo>
                <a:cubicBezTo>
                  <a:pt x="1143000" y="1593703"/>
                  <a:pt x="1350433" y="444353"/>
                  <a:pt x="1524000" y="169186"/>
                </a:cubicBezTo>
                <a:cubicBezTo>
                  <a:pt x="1697567" y="-105981"/>
                  <a:pt x="1780117" y="-23431"/>
                  <a:pt x="1930400" y="258086"/>
                </a:cubicBezTo>
                <a:cubicBezTo>
                  <a:pt x="2080683" y="539603"/>
                  <a:pt x="2250017" y="1570419"/>
                  <a:pt x="2425700" y="1858286"/>
                </a:cubicBezTo>
                <a:cubicBezTo>
                  <a:pt x="2601383" y="2146153"/>
                  <a:pt x="2792941" y="2065719"/>
                  <a:pt x="2984500" y="1985286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C03748B-868B-40A5-9A46-5A2AFF022BE5}"/>
              </a:ext>
            </a:extLst>
          </p:cNvPr>
          <p:cNvSpPr txBox="1"/>
          <p:nvPr/>
        </p:nvSpPr>
        <p:spPr>
          <a:xfrm>
            <a:off x="17615592" y="2054770"/>
            <a:ext cx="18613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PDF</a:t>
            </a:r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E3E00BF7-B52F-42F2-8611-1C1843ACEE5B}"/>
              </a:ext>
            </a:extLst>
          </p:cNvPr>
          <p:cNvSpPr/>
          <p:nvPr/>
        </p:nvSpPr>
        <p:spPr bwMode="auto">
          <a:xfrm rot="5400000">
            <a:off x="18326545" y="2970322"/>
            <a:ext cx="719108" cy="4846121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EEBF2A4D-A408-4EE3-8C36-96AF7B5B7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41461" y="5800624"/>
            <a:ext cx="1248576" cy="72286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CBD6C36-DB07-4276-8421-B2233A26F7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57956" y="5799298"/>
            <a:ext cx="1074276" cy="5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24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 animBg="1"/>
      <p:bldP spid="12" grpId="0" animBg="1"/>
      <p:bldP spid="13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/>
      <p:bldP spid="28" grpId="0"/>
      <p:bldP spid="29" grpId="0" animBg="1"/>
      <p:bldP spid="40" grpId="0"/>
      <p:bldP spid="42" grpId="0" animBg="1"/>
      <p:bldP spid="43" grpId="0" animBg="1"/>
      <p:bldP spid="44" grpId="0" animBg="1"/>
      <p:bldP spid="47" grpId="0" animBg="1"/>
      <p:bldP spid="48" grpId="0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4B04E-CFCC-4BEA-99A7-76BB58C1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Presentation 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B728CE-194B-461F-A1F5-BCF213232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8501DD3F-452E-46D2-8B4F-4ED89C280C67}"/>
              </a:ext>
            </a:extLst>
          </p:cNvPr>
          <p:cNvSpPr/>
          <p:nvPr/>
        </p:nvSpPr>
        <p:spPr>
          <a:xfrm>
            <a:off x="1667160" y="2878055"/>
            <a:ext cx="576036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solidFill>
                  <a:srgbClr val="A6A6A6"/>
                </a:solidFill>
                <a:latin typeface="Liberation Sans Regular"/>
                <a:ea typeface="PingFang SC Regular"/>
              </a:rPr>
              <a:t> Motivation</a:t>
            </a:r>
            <a:endParaRPr dirty="0"/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1628030A-331B-45FF-89BF-DA1F467EE9C8}"/>
              </a:ext>
            </a:extLst>
          </p:cNvPr>
          <p:cNvSpPr/>
          <p:nvPr/>
        </p:nvSpPr>
        <p:spPr>
          <a:xfrm>
            <a:off x="1659000" y="5515372"/>
            <a:ext cx="914472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solidFill>
                  <a:srgbClr val="000000"/>
                </a:solidFill>
                <a:latin typeface="Liberation Sans Regular"/>
                <a:ea typeface="PingFang SC Regular"/>
              </a:rPr>
              <a:t> Thermoacoustic case studies</a:t>
            </a:r>
            <a:endParaRPr sz="4400" dirty="0"/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51654EFA-C694-4EDD-A1D0-1F38FEE94959}"/>
              </a:ext>
            </a:extLst>
          </p:cNvPr>
          <p:cNvSpPr/>
          <p:nvPr/>
        </p:nvSpPr>
        <p:spPr>
          <a:xfrm>
            <a:off x="1659000" y="4147220"/>
            <a:ext cx="1036872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solidFill>
                  <a:srgbClr val="A6A6A6"/>
                </a:solidFill>
                <a:latin typeface="Liberation Sans Regular"/>
                <a:ea typeface="PingFang SC Regular"/>
              </a:rPr>
              <a:t> Methodology</a:t>
            </a:r>
            <a:endParaRPr sz="4400" dirty="0">
              <a:solidFill>
                <a:srgbClr val="A6A6A6"/>
              </a:solidFill>
              <a:latin typeface="Liberation Sans Regular"/>
              <a:ea typeface="PingFang SC Regular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3574C5C0-5DB2-44BD-BCEE-174F926157CB}"/>
              </a:ext>
            </a:extLst>
          </p:cNvPr>
          <p:cNvSpPr/>
          <p:nvPr/>
        </p:nvSpPr>
        <p:spPr>
          <a:xfrm>
            <a:off x="1667160" y="6861996"/>
            <a:ext cx="1086840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solidFill>
                  <a:srgbClr val="000000"/>
                </a:solidFill>
                <a:latin typeface="Liberation Sans Regular"/>
                <a:ea typeface="PingFang SC Regular"/>
              </a:rPr>
              <a:t> Results discussion</a:t>
            </a:r>
            <a:endParaRPr sz="4400" dirty="0"/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310380BC-0960-4275-A93A-44A5042E41E9}"/>
              </a:ext>
            </a:extLst>
          </p:cNvPr>
          <p:cNvSpPr/>
          <p:nvPr/>
        </p:nvSpPr>
        <p:spPr>
          <a:xfrm>
            <a:off x="1667160" y="8086132"/>
            <a:ext cx="1490544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solidFill>
                  <a:srgbClr val="000000"/>
                </a:solidFill>
                <a:latin typeface="Liberation Sans Regular"/>
                <a:ea typeface="PingFang SC Regular"/>
              </a:rPr>
              <a:t> Conclusions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1874662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6D926-2217-4893-9AB0-24CB6CDE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studies: acoustic network model, impulse response identification and thermoacoustic mode specification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71F6DB-D1A4-43ED-8EE9-13A4A4141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F2E00A-54E3-40E8-9A5E-FF9839D6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75" y="2136092"/>
            <a:ext cx="10921415" cy="30243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50960-376A-4DD8-B615-899CA1DD0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3" r="5296"/>
          <a:stretch/>
        </p:blipFill>
        <p:spPr>
          <a:xfrm>
            <a:off x="11820842" y="2389748"/>
            <a:ext cx="9094471" cy="676875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102C5C-F870-4C7C-988D-EF65BFAE7810}"/>
              </a:ext>
            </a:extLst>
          </p:cNvPr>
          <p:cNvGrpSpPr/>
          <p:nvPr/>
        </p:nvGrpSpPr>
        <p:grpSpPr>
          <a:xfrm>
            <a:off x="1748227" y="5875412"/>
            <a:ext cx="7418361" cy="5782145"/>
            <a:chOff x="1955032" y="6152691"/>
            <a:chExt cx="7418361" cy="578214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D60D9F7-A1B9-4E4A-817D-E8787CF32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10" t="5721" r="7479"/>
            <a:stretch/>
          </p:blipFill>
          <p:spPr>
            <a:xfrm>
              <a:off x="1955032" y="6152691"/>
              <a:ext cx="7418361" cy="5782145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AAC8882-9989-44C8-A016-4B5839C64A3D}"/>
                </a:ext>
              </a:extLst>
            </p:cNvPr>
            <p:cNvCxnSpPr/>
            <p:nvPr/>
          </p:nvCxnSpPr>
          <p:spPr bwMode="auto">
            <a:xfrm>
              <a:off x="6059488" y="6235452"/>
              <a:ext cx="0" cy="4896544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01C1C85-FBE5-46BD-B5F5-C4224C20F27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339408" y="8035652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8248191-041D-4E84-B9F5-55F8144267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9488" y="8683724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D49AE72-3DDD-4AF6-AFB1-A651E775AFD0}"/>
                </a:ext>
              </a:extLst>
            </p:cNvPr>
            <p:cNvSpPr txBox="1"/>
            <p:nvPr/>
          </p:nvSpPr>
          <p:spPr>
            <a:xfrm>
              <a:off x="3539208" y="7712486"/>
              <a:ext cx="1584164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dirty="0"/>
                <a:t>Stable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1A98EC6-C9E2-4070-BA63-BD77D5FB4DF2}"/>
                </a:ext>
              </a:extLst>
            </p:cNvPr>
            <p:cNvSpPr txBox="1"/>
            <p:nvPr/>
          </p:nvSpPr>
          <p:spPr>
            <a:xfrm>
              <a:off x="6982810" y="8343430"/>
              <a:ext cx="2101003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dirty="0"/>
                <a:t>Unstable</a:t>
              </a:r>
              <a:endParaRPr lang="zh-CN" altLang="en-US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5AF8EBD-DF89-4B7F-A6FB-9842586EC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2416" y="9209220"/>
            <a:ext cx="4320480" cy="1118696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56BE28A2-B933-427F-9B1A-7E5FB80D5473}"/>
              </a:ext>
            </a:extLst>
          </p:cNvPr>
          <p:cNvSpPr/>
          <p:nvPr/>
        </p:nvSpPr>
        <p:spPr bwMode="auto">
          <a:xfrm rot="5400000">
            <a:off x="16138567" y="10417983"/>
            <a:ext cx="952162" cy="873468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24AE72-6F8D-49CE-8847-BED414BAD612}"/>
              </a:ext>
            </a:extLst>
          </p:cNvPr>
          <p:cNvSpPr txBox="1"/>
          <p:nvPr/>
        </p:nvSpPr>
        <p:spPr>
          <a:xfrm>
            <a:off x="12636206" y="11558519"/>
            <a:ext cx="7956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Multivariate Normal Distribution</a:t>
            </a:r>
            <a:endParaRPr lang="zh-CN" altLang="en-US" sz="4400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97D4975-035A-4D38-B80C-858C2CFFD7F1}"/>
              </a:ext>
            </a:extLst>
          </p:cNvPr>
          <p:cNvSpPr/>
          <p:nvPr/>
        </p:nvSpPr>
        <p:spPr bwMode="auto">
          <a:xfrm>
            <a:off x="7531100" y="1964415"/>
            <a:ext cx="4089400" cy="664485"/>
          </a:xfrm>
          <a:custGeom>
            <a:avLst/>
            <a:gdLst>
              <a:gd name="connsiteX0" fmla="*/ 4089400 w 4089400"/>
              <a:gd name="connsiteY0" fmla="*/ 664485 h 664485"/>
              <a:gd name="connsiteX1" fmla="*/ 1943100 w 4089400"/>
              <a:gd name="connsiteY1" fmla="*/ 4085 h 664485"/>
              <a:gd name="connsiteX2" fmla="*/ 0 w 4089400"/>
              <a:gd name="connsiteY2" fmla="*/ 435885 h 6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9400" h="664485">
                <a:moveTo>
                  <a:pt x="4089400" y="664485"/>
                </a:moveTo>
                <a:cubicBezTo>
                  <a:pt x="3357033" y="353335"/>
                  <a:pt x="2624667" y="42185"/>
                  <a:pt x="1943100" y="4085"/>
                </a:cubicBezTo>
                <a:cubicBezTo>
                  <a:pt x="1261533" y="-34015"/>
                  <a:pt x="630766" y="200935"/>
                  <a:pt x="0" y="435885"/>
                </a:cubicBezTo>
              </a:path>
            </a:pathLst>
          </a:cu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89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0B6BB-77D2-4B39-B775-B5D27FE1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Active Subspace approach identified a single active variable in each case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AA1DD8-18E3-4642-9C5A-9B907271EF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7522490D-2B7D-45B2-AC09-D91ADFC71943}"/>
              </a:ext>
            </a:extLst>
          </p:cNvPr>
          <p:cNvSpPr/>
          <p:nvPr/>
        </p:nvSpPr>
        <p:spPr bwMode="auto">
          <a:xfrm>
            <a:off x="15994755" y="3139108"/>
            <a:ext cx="4536504" cy="17653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7D7C458-4CCB-4F7B-9F46-998A80D52662}"/>
              </a:ext>
            </a:extLst>
          </p:cNvPr>
          <p:cNvSpPr txBox="1"/>
          <p:nvPr/>
        </p:nvSpPr>
        <p:spPr>
          <a:xfrm>
            <a:off x="16498808" y="3388196"/>
            <a:ext cx="35283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Subspace</a:t>
            </a:r>
          </a:p>
          <a:p>
            <a:pPr algn="ctr"/>
            <a:r>
              <a:rPr lang="en-US" altLang="zh-CN" dirty="0"/>
              <a:t>Identification</a:t>
            </a:r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69D00C4-F382-4CFE-9D3C-028F47826BE0}"/>
              </a:ext>
            </a:extLst>
          </p:cNvPr>
          <p:cNvGrpSpPr/>
          <p:nvPr/>
        </p:nvGrpSpPr>
        <p:grpSpPr>
          <a:xfrm>
            <a:off x="20389077" y="2130996"/>
            <a:ext cx="792091" cy="792088"/>
            <a:chOff x="15738378" y="6472312"/>
            <a:chExt cx="792091" cy="79208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16AE8D2-C931-4A5D-82C3-F7004E6CA051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25B37F0-8F2A-4907-91A4-FE8DCAA8BB28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E385A4AA-6DC0-466A-AAB3-CA04317027C9}"/>
              </a:ext>
            </a:extLst>
          </p:cNvPr>
          <p:cNvSpPr txBox="1"/>
          <p:nvPr/>
        </p:nvSpPr>
        <p:spPr>
          <a:xfrm>
            <a:off x="382955" y="4838877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Dimensionality Reduction:</a:t>
            </a:r>
            <a:endParaRPr lang="zh-CN" altLang="en-US" sz="4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8162791-E10B-48D9-A765-BF4B3ABF8B3D}"/>
              </a:ext>
            </a:extLst>
          </p:cNvPr>
          <p:cNvSpPr txBox="1"/>
          <p:nvPr/>
        </p:nvSpPr>
        <p:spPr>
          <a:xfrm>
            <a:off x="7098895" y="4889947"/>
            <a:ext cx="1909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16D</a:t>
            </a:r>
            <a:endParaRPr lang="zh-CN" altLang="en-US" sz="4400" dirty="0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3F16A67D-23E5-4398-9C23-CE3447357C12}"/>
              </a:ext>
            </a:extLst>
          </p:cNvPr>
          <p:cNvSpPr/>
          <p:nvPr/>
        </p:nvSpPr>
        <p:spPr bwMode="auto">
          <a:xfrm>
            <a:off x="9144083" y="5084177"/>
            <a:ext cx="788497" cy="425365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20AC8C4-52A4-42FB-906C-79C16BE4C659}"/>
              </a:ext>
            </a:extLst>
          </p:cNvPr>
          <p:cNvSpPr txBox="1"/>
          <p:nvPr/>
        </p:nvSpPr>
        <p:spPr>
          <a:xfrm>
            <a:off x="9815358" y="4889946"/>
            <a:ext cx="1909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1D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FAC1A3AB-5646-4685-B219-B8026E40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26" y="2054954"/>
            <a:ext cx="10846026" cy="1266287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BB7021BE-6C0D-4499-87F2-F3D62899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19" y="3672891"/>
            <a:ext cx="10654305" cy="1078007"/>
          </a:xfrm>
          <a:prstGeom prst="rect">
            <a:avLst/>
          </a:prstGeom>
        </p:spPr>
      </p:pic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B7B178E1-790A-4868-A91F-C4A1B2C4200C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64762" y="2188486"/>
            <a:ext cx="1839" cy="138267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81BB3C5A-EC70-448B-9B63-2723384E4A42}"/>
              </a:ext>
            </a:extLst>
          </p:cNvPr>
          <p:cNvCxnSpPr>
            <a:cxnSpLocks/>
          </p:cNvCxnSpPr>
          <p:nvPr/>
        </p:nvCxnSpPr>
        <p:spPr bwMode="auto">
          <a:xfrm>
            <a:off x="15164763" y="10381521"/>
            <a:ext cx="0" cy="197461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BBBA8B2E-53C7-4BC8-A860-D6AD49997427}"/>
              </a:ext>
            </a:extLst>
          </p:cNvPr>
          <p:cNvCxnSpPr>
            <a:cxnSpLocks/>
          </p:cNvCxnSpPr>
          <p:nvPr/>
        </p:nvCxnSpPr>
        <p:spPr bwMode="auto">
          <a:xfrm>
            <a:off x="15164762" y="4374396"/>
            <a:ext cx="1" cy="286376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2" name="箭头: 右 81">
            <a:extLst>
              <a:ext uri="{FF2B5EF4-FFF2-40B4-BE49-F238E27FC236}">
                <a16:creationId xmlns:a16="http://schemas.microsoft.com/office/drawing/2014/main" id="{AF537F5F-A463-4FDD-804A-B0EF081B399E}"/>
              </a:ext>
            </a:extLst>
          </p:cNvPr>
          <p:cNvSpPr/>
          <p:nvPr/>
        </p:nvSpPr>
        <p:spPr bwMode="auto">
          <a:xfrm rot="10800000">
            <a:off x="14446593" y="3612736"/>
            <a:ext cx="1296136" cy="720080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4B296D0-0C0F-4E50-93C2-D3292D16D342}"/>
              </a:ext>
            </a:extLst>
          </p:cNvPr>
          <p:cNvCxnSpPr>
            <a:cxnSpLocks/>
          </p:cNvCxnSpPr>
          <p:nvPr/>
        </p:nvCxnSpPr>
        <p:spPr bwMode="auto">
          <a:xfrm>
            <a:off x="15164762" y="7238159"/>
            <a:ext cx="1838" cy="332049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33420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 animBg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0B6BB-77D2-4B39-B775-B5D27FE1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/>
              <a:t>surrogate model is </a:t>
            </a:r>
            <a:r>
              <a:rPr lang="en-US" altLang="zh-CN" dirty="0"/>
              <a:t>trained to map from active variable value to growth rate value for each case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AA1DD8-18E3-4642-9C5A-9B907271EF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25FE561-A639-4E35-A4A4-6E66BB00D028}"/>
              </a:ext>
            </a:extLst>
          </p:cNvPr>
          <p:cNvSpPr/>
          <p:nvPr/>
        </p:nvSpPr>
        <p:spPr bwMode="auto">
          <a:xfrm>
            <a:off x="15994755" y="3139108"/>
            <a:ext cx="4536504" cy="17653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911444-3BC5-47DA-A454-47C2BD4FE6DE}"/>
              </a:ext>
            </a:extLst>
          </p:cNvPr>
          <p:cNvSpPr txBox="1"/>
          <p:nvPr/>
        </p:nvSpPr>
        <p:spPr>
          <a:xfrm>
            <a:off x="16498808" y="3388196"/>
            <a:ext cx="35283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Subspace</a:t>
            </a:r>
          </a:p>
          <a:p>
            <a:pPr algn="ctr"/>
            <a:r>
              <a:rPr lang="en-US" altLang="zh-CN" dirty="0"/>
              <a:t>Identification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5C8D85-FE9D-4D6D-8067-1C24F76BF1B5}"/>
              </a:ext>
            </a:extLst>
          </p:cNvPr>
          <p:cNvGrpSpPr/>
          <p:nvPr/>
        </p:nvGrpSpPr>
        <p:grpSpPr>
          <a:xfrm>
            <a:off x="20389077" y="2130996"/>
            <a:ext cx="792091" cy="792088"/>
            <a:chOff x="15738378" y="6472312"/>
            <a:chExt cx="792091" cy="79208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EE2FC10-66C6-42B7-92E4-5E5DC77FDC69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808CA9E-8C22-4BAE-BBB3-A8D3FB240917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BF0A1966-B31B-4A2F-9145-CF882054C4D8}"/>
              </a:ext>
            </a:extLst>
          </p:cNvPr>
          <p:cNvSpPr txBox="1"/>
          <p:nvPr/>
        </p:nvSpPr>
        <p:spPr>
          <a:xfrm>
            <a:off x="382955" y="4838877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Dimensionality Reduction:</a:t>
            </a:r>
            <a:endParaRPr lang="zh-CN" altLang="en-US" sz="4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1C307B3-3FD8-4FDE-A9B8-AAF68DDA055A}"/>
              </a:ext>
            </a:extLst>
          </p:cNvPr>
          <p:cNvSpPr txBox="1"/>
          <p:nvPr/>
        </p:nvSpPr>
        <p:spPr>
          <a:xfrm>
            <a:off x="7098895" y="4889947"/>
            <a:ext cx="1909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16D</a:t>
            </a:r>
            <a:endParaRPr lang="zh-CN" altLang="en-US" sz="4400" dirty="0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0854EC40-CC65-44E8-9650-1C2FF21B581F}"/>
              </a:ext>
            </a:extLst>
          </p:cNvPr>
          <p:cNvSpPr/>
          <p:nvPr/>
        </p:nvSpPr>
        <p:spPr bwMode="auto">
          <a:xfrm>
            <a:off x="9144083" y="5084177"/>
            <a:ext cx="788497" cy="425365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94A7913-7930-4CA0-A8CA-823BC0C89A65}"/>
              </a:ext>
            </a:extLst>
          </p:cNvPr>
          <p:cNvSpPr txBox="1"/>
          <p:nvPr/>
        </p:nvSpPr>
        <p:spPr>
          <a:xfrm>
            <a:off x="9815358" y="4889946"/>
            <a:ext cx="1909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1D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C10A1F8-85AA-4FB4-8D3A-62FF5B9AC84F}"/>
              </a:ext>
            </a:extLst>
          </p:cNvPr>
          <p:cNvSpPr/>
          <p:nvPr/>
        </p:nvSpPr>
        <p:spPr bwMode="auto">
          <a:xfrm>
            <a:off x="15994755" y="6774408"/>
            <a:ext cx="4536504" cy="17653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7EFBF6-11A2-4F93-9830-C321F7E113E0}"/>
              </a:ext>
            </a:extLst>
          </p:cNvPr>
          <p:cNvSpPr txBox="1"/>
          <p:nvPr/>
        </p:nvSpPr>
        <p:spPr>
          <a:xfrm>
            <a:off x="16498808" y="7023496"/>
            <a:ext cx="35283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Surrogate Model Training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38F016-3E10-4D2A-BE69-296DA7CBCBE6}"/>
              </a:ext>
            </a:extLst>
          </p:cNvPr>
          <p:cNvGrpSpPr/>
          <p:nvPr/>
        </p:nvGrpSpPr>
        <p:grpSpPr>
          <a:xfrm>
            <a:off x="20389077" y="5766296"/>
            <a:ext cx="792091" cy="792088"/>
            <a:chOff x="15738378" y="6472312"/>
            <a:chExt cx="792091" cy="7920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8C23EEA-B6EB-4871-B6FA-FE7AF233E5D9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290561-6236-4431-B212-6973A7A907C6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39D01A95-79B7-4800-A3EC-A18204459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2" t="5591" r="8050" b="1330"/>
          <a:stretch/>
        </p:blipFill>
        <p:spPr>
          <a:xfrm>
            <a:off x="382090" y="6020874"/>
            <a:ext cx="6469486" cy="50391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0D64BA8-9359-4AC9-B471-7686C107B9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2" t="5575" r="8008" b="1330"/>
          <a:stretch/>
        </p:blipFill>
        <p:spPr>
          <a:xfrm>
            <a:off x="7098895" y="6020874"/>
            <a:ext cx="6464104" cy="503911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4312601-E745-43BC-9EB8-2E74737DA479}"/>
              </a:ext>
            </a:extLst>
          </p:cNvPr>
          <p:cNvSpPr txBox="1"/>
          <p:nvPr/>
        </p:nvSpPr>
        <p:spPr>
          <a:xfrm>
            <a:off x="1522221" y="64358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Case A</a:t>
            </a:r>
            <a:endParaRPr lang="zh-CN" altLang="en-US" sz="3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4E766AA-95F5-4DCC-BE4F-34F6A11FDE47}"/>
              </a:ext>
            </a:extLst>
          </p:cNvPr>
          <p:cNvSpPr txBox="1"/>
          <p:nvPr/>
        </p:nvSpPr>
        <p:spPr>
          <a:xfrm>
            <a:off x="8219728" y="642244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Case B</a:t>
            </a:r>
            <a:endParaRPr lang="zh-CN" altLang="en-US" sz="3600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AA939F0C-382A-4058-B04E-BA54680B0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826" y="2054954"/>
            <a:ext cx="10846026" cy="126628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952ABC1D-C76C-4958-A0F3-C63D461B3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319" y="3672891"/>
            <a:ext cx="10654305" cy="1078007"/>
          </a:xfrm>
          <a:prstGeom prst="rect">
            <a:avLst/>
          </a:prstGeom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4A69877-E0D7-4911-BE8F-513FF7490AF8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66599" y="2188486"/>
            <a:ext cx="1" cy="231877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36FCF17-1947-4866-A044-FEA8364D04D5}"/>
              </a:ext>
            </a:extLst>
          </p:cNvPr>
          <p:cNvCxnSpPr>
            <a:cxnSpLocks/>
          </p:cNvCxnSpPr>
          <p:nvPr/>
        </p:nvCxnSpPr>
        <p:spPr bwMode="auto">
          <a:xfrm>
            <a:off x="15164763" y="10381521"/>
            <a:ext cx="0" cy="197461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D598416-642B-439F-A0FA-FAE078B1D064}"/>
              </a:ext>
            </a:extLst>
          </p:cNvPr>
          <p:cNvCxnSpPr>
            <a:cxnSpLocks/>
          </p:cNvCxnSpPr>
          <p:nvPr/>
        </p:nvCxnSpPr>
        <p:spPr bwMode="auto">
          <a:xfrm>
            <a:off x="15164762" y="4435252"/>
            <a:ext cx="0" cy="280290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箭头: 右 52">
            <a:extLst>
              <a:ext uri="{FF2B5EF4-FFF2-40B4-BE49-F238E27FC236}">
                <a16:creationId xmlns:a16="http://schemas.microsoft.com/office/drawing/2014/main" id="{B0544952-503E-47EF-A01B-FE876A6710EE}"/>
              </a:ext>
            </a:extLst>
          </p:cNvPr>
          <p:cNvSpPr/>
          <p:nvPr/>
        </p:nvSpPr>
        <p:spPr bwMode="auto">
          <a:xfrm rot="10800000">
            <a:off x="14503513" y="7238159"/>
            <a:ext cx="1296136" cy="720080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E80E704-FFE3-4BA3-B49A-406D70646551}"/>
              </a:ext>
            </a:extLst>
          </p:cNvPr>
          <p:cNvCxnSpPr>
            <a:cxnSpLocks/>
          </p:cNvCxnSpPr>
          <p:nvPr/>
        </p:nvCxnSpPr>
        <p:spPr bwMode="auto">
          <a:xfrm>
            <a:off x="15166599" y="8035652"/>
            <a:ext cx="1" cy="252300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24176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6FE58-2F20-4BFF-AC73-79E89884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quadratic function is trained to map from active variable value to growth rate value for each case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9F13A8-0FF1-4F37-BD67-181D7A28EF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0F18050-C247-4C56-BC94-217DE09ED251}"/>
              </a:ext>
            </a:extLst>
          </p:cNvPr>
          <p:cNvSpPr/>
          <p:nvPr/>
        </p:nvSpPr>
        <p:spPr bwMode="auto">
          <a:xfrm>
            <a:off x="15994755" y="3139108"/>
            <a:ext cx="4536504" cy="17653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9E8841-3217-48F5-8C52-9AE87FAD9861}"/>
              </a:ext>
            </a:extLst>
          </p:cNvPr>
          <p:cNvSpPr txBox="1"/>
          <p:nvPr/>
        </p:nvSpPr>
        <p:spPr>
          <a:xfrm>
            <a:off x="16498808" y="3388196"/>
            <a:ext cx="35283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Subspace</a:t>
            </a:r>
          </a:p>
          <a:p>
            <a:pPr algn="ctr"/>
            <a:r>
              <a:rPr lang="en-US" altLang="zh-CN" dirty="0"/>
              <a:t>Identification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5F7A6CE-0AF5-414A-A9FB-E1B66CEE5DF1}"/>
              </a:ext>
            </a:extLst>
          </p:cNvPr>
          <p:cNvGrpSpPr/>
          <p:nvPr/>
        </p:nvGrpSpPr>
        <p:grpSpPr>
          <a:xfrm>
            <a:off x="20389077" y="2130996"/>
            <a:ext cx="792091" cy="792088"/>
            <a:chOff x="15738378" y="6472312"/>
            <a:chExt cx="792091" cy="79208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88D2D64-4985-42E4-90DE-C01967BEAE23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0C32293-1A97-4968-8463-F4F73E1DAA22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08AFDAB-F512-4E77-8343-240A91941002}"/>
              </a:ext>
            </a:extLst>
          </p:cNvPr>
          <p:cNvSpPr/>
          <p:nvPr/>
        </p:nvSpPr>
        <p:spPr bwMode="auto">
          <a:xfrm>
            <a:off x="15994755" y="6774408"/>
            <a:ext cx="4536504" cy="17653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E52446-2752-44F3-A0DF-7E720B95F0B3}"/>
              </a:ext>
            </a:extLst>
          </p:cNvPr>
          <p:cNvSpPr txBox="1"/>
          <p:nvPr/>
        </p:nvSpPr>
        <p:spPr>
          <a:xfrm>
            <a:off x="16498808" y="7023496"/>
            <a:ext cx="35283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Surrogate Model Training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BE5D87-2F51-44D1-977A-30D326389B3C}"/>
              </a:ext>
            </a:extLst>
          </p:cNvPr>
          <p:cNvGrpSpPr/>
          <p:nvPr/>
        </p:nvGrpSpPr>
        <p:grpSpPr>
          <a:xfrm>
            <a:off x="20389077" y="5766296"/>
            <a:ext cx="792091" cy="792088"/>
            <a:chOff x="15738378" y="6472312"/>
            <a:chExt cx="792091" cy="7920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61902C0-5277-4BA4-9613-6706BCEA1B2D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DBD0A07-DAD3-48F7-AD6B-783845F5D8C6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6B01B6CD-81C5-4742-81DD-D4824517E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0" t="5655" r="8196"/>
          <a:stretch/>
        </p:blipFill>
        <p:spPr>
          <a:xfrm>
            <a:off x="7106472" y="4939308"/>
            <a:ext cx="6568886" cy="51845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DE73ED4-AAE5-4E33-8C40-CD3F77636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2" t="5249" r="8407"/>
          <a:stretch/>
        </p:blipFill>
        <p:spPr>
          <a:xfrm>
            <a:off x="370856" y="4939308"/>
            <a:ext cx="6448906" cy="5112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670C070-3CE1-43F5-85F5-5B263286640D}"/>
              </a:ext>
            </a:extLst>
          </p:cNvPr>
          <p:cNvSpPr txBox="1"/>
          <p:nvPr/>
        </p:nvSpPr>
        <p:spPr>
          <a:xfrm>
            <a:off x="1579550" y="535428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Case A</a:t>
            </a:r>
            <a:endParaRPr lang="zh-CN" altLang="en-US" sz="3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0D0223A-EB48-400C-9474-11588A7A6E5D}"/>
              </a:ext>
            </a:extLst>
          </p:cNvPr>
          <p:cNvSpPr txBox="1"/>
          <p:nvPr/>
        </p:nvSpPr>
        <p:spPr>
          <a:xfrm>
            <a:off x="8277057" y="534087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Case B</a:t>
            </a:r>
            <a:endParaRPr lang="zh-CN" altLang="en-US" sz="3600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EE80937-D2D5-4AA3-9295-877985AB5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754" y="10318147"/>
            <a:ext cx="6095568" cy="8758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D9F5697-5D3D-47D9-BDFF-B928550BC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567" y="10381521"/>
            <a:ext cx="5712254" cy="67846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CBA150C-F2C1-441A-AA03-B4F178216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826" y="2054954"/>
            <a:ext cx="10846026" cy="126628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0CF6348-77A6-463F-87CC-FC37E64A1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319" y="3672891"/>
            <a:ext cx="10654305" cy="1078007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4010D04-833F-4458-9935-F49C6408F57C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66599" y="2188486"/>
            <a:ext cx="1" cy="231877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7C8E6F3-BDD0-4E45-9AA7-FB22B9C30F8E}"/>
              </a:ext>
            </a:extLst>
          </p:cNvPr>
          <p:cNvCxnSpPr>
            <a:cxnSpLocks/>
          </p:cNvCxnSpPr>
          <p:nvPr/>
        </p:nvCxnSpPr>
        <p:spPr bwMode="auto">
          <a:xfrm>
            <a:off x="15164763" y="10381521"/>
            <a:ext cx="0" cy="197461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0FE1AF-E624-434E-AA71-3A146FD4D803}"/>
              </a:ext>
            </a:extLst>
          </p:cNvPr>
          <p:cNvCxnSpPr>
            <a:cxnSpLocks/>
          </p:cNvCxnSpPr>
          <p:nvPr/>
        </p:nvCxnSpPr>
        <p:spPr bwMode="auto">
          <a:xfrm>
            <a:off x="15164762" y="4435252"/>
            <a:ext cx="0" cy="280290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箭头: 右 46">
            <a:extLst>
              <a:ext uri="{FF2B5EF4-FFF2-40B4-BE49-F238E27FC236}">
                <a16:creationId xmlns:a16="http://schemas.microsoft.com/office/drawing/2014/main" id="{FA73209E-C208-42DA-A1C1-201B2324BC72}"/>
              </a:ext>
            </a:extLst>
          </p:cNvPr>
          <p:cNvSpPr/>
          <p:nvPr/>
        </p:nvSpPr>
        <p:spPr bwMode="auto">
          <a:xfrm rot="10800000">
            <a:off x="14503513" y="7238159"/>
            <a:ext cx="1296136" cy="720080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FFAD090-4D90-40AC-B01C-E289110F47AC}"/>
              </a:ext>
            </a:extLst>
          </p:cNvPr>
          <p:cNvCxnSpPr>
            <a:cxnSpLocks/>
          </p:cNvCxnSpPr>
          <p:nvPr/>
        </p:nvCxnSpPr>
        <p:spPr bwMode="auto">
          <a:xfrm>
            <a:off x="15166599" y="8035652"/>
            <a:ext cx="1" cy="252300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84549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8CD7F-D7D0-4DE2-AFE3-786FA65B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361400" cy="1765300"/>
          </a:xfrm>
        </p:spPr>
        <p:txBody>
          <a:bodyPr/>
          <a:lstStyle/>
          <a:p>
            <a:r>
              <a:rPr lang="en-US" altLang="zh-CN" dirty="0"/>
              <a:t>Monte Carlo simulation can be directly applied on the surrogate model to accelerate the UQ analysis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B824F2-ADE2-4AF6-B516-165F7455C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47E1A2C2-8C9C-46D4-AE64-2D0B4F0EBC10}"/>
              </a:ext>
            </a:extLst>
          </p:cNvPr>
          <p:cNvSpPr txBox="1">
            <a:spLocks/>
          </p:cNvSpPr>
          <p:nvPr/>
        </p:nvSpPr>
        <p:spPr bwMode="auto">
          <a:xfrm>
            <a:off x="20510500" y="12763500"/>
            <a:ext cx="4048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113C7D"/>
                </a:solidFill>
                <a:latin typeface="Arial" panose="020B0604020202020204" pitchFamily="34" charset="0"/>
                <a:ea typeface="ヒラギノ角ゴ Pro W3" pitchFamily="122" charset="-128"/>
                <a:cs typeface="+mn-cs"/>
                <a:sym typeface="DejaVu Sans" panose="020B0603030804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cs typeface="+mn-cs"/>
                <a:sym typeface="Liberation Sans Regular" pitchFamily="122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cs typeface="+mn-cs"/>
                <a:sym typeface="Liberation Sans Regular" pitchFamily="122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cs typeface="+mn-cs"/>
                <a:sym typeface="Liberation Sans Regular" pitchFamily="122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cs typeface="+mn-cs"/>
                <a:sym typeface="Liberation Sans Regular" pitchFamily="122" charset="0"/>
              </a:defRPr>
            </a:lvl5pPr>
            <a:lvl6pPr marL="2286000" algn="l" defTabSz="914400" rtl="0" eaLnBrk="1" latinLnBrk="0" hangingPunct="1">
              <a:defRPr sz="3800" kern="12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cs typeface="+mn-cs"/>
                <a:sym typeface="Liberation Sans Regular" pitchFamily="122" charset="0"/>
              </a:defRPr>
            </a:lvl6pPr>
            <a:lvl7pPr marL="2743200" algn="l" defTabSz="914400" rtl="0" eaLnBrk="1" latinLnBrk="0" hangingPunct="1">
              <a:defRPr sz="3800" kern="12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cs typeface="+mn-cs"/>
                <a:sym typeface="Liberation Sans Regular" pitchFamily="122" charset="0"/>
              </a:defRPr>
            </a:lvl7pPr>
            <a:lvl8pPr marL="3200400" algn="l" defTabSz="914400" rtl="0" eaLnBrk="1" latinLnBrk="0" hangingPunct="1">
              <a:defRPr sz="3800" kern="12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cs typeface="+mn-cs"/>
                <a:sym typeface="Liberation Sans Regular" pitchFamily="122" charset="0"/>
              </a:defRPr>
            </a:lvl8pPr>
            <a:lvl9pPr marL="3657600" algn="l" defTabSz="914400" rtl="0" eaLnBrk="1" latinLnBrk="0" hangingPunct="1">
              <a:defRPr sz="3800" kern="12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cs typeface="+mn-cs"/>
                <a:sym typeface="Liberation Sans Regular" pitchFamily="122" charset="0"/>
              </a:defRPr>
            </a:lvl9pPr>
          </a:lstStyle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93F1FE9-537D-487C-991E-FC53CBC02A32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66599" y="2188486"/>
            <a:ext cx="1" cy="231877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1BC7045-274A-4CC6-AE71-D17D8E19E722}"/>
              </a:ext>
            </a:extLst>
          </p:cNvPr>
          <p:cNvSpPr/>
          <p:nvPr/>
        </p:nvSpPr>
        <p:spPr bwMode="auto">
          <a:xfrm>
            <a:off x="15994755" y="3139108"/>
            <a:ext cx="4536504" cy="17653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2D9B57-1F8E-47ED-B227-1BA3E6598D99}"/>
              </a:ext>
            </a:extLst>
          </p:cNvPr>
          <p:cNvSpPr txBox="1"/>
          <p:nvPr/>
        </p:nvSpPr>
        <p:spPr>
          <a:xfrm>
            <a:off x="16498808" y="3388196"/>
            <a:ext cx="35283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Subspace</a:t>
            </a:r>
          </a:p>
          <a:p>
            <a:pPr algn="ctr"/>
            <a:r>
              <a:rPr lang="en-US" altLang="zh-CN" dirty="0"/>
              <a:t>Identification</a:t>
            </a:r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7AFB633-8737-4150-999F-CA3A9D21C704}"/>
              </a:ext>
            </a:extLst>
          </p:cNvPr>
          <p:cNvGrpSpPr/>
          <p:nvPr/>
        </p:nvGrpSpPr>
        <p:grpSpPr>
          <a:xfrm>
            <a:off x="20389077" y="2130996"/>
            <a:ext cx="792091" cy="792088"/>
            <a:chOff x="15738378" y="6472312"/>
            <a:chExt cx="792091" cy="79208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DFEEBA6-E125-4F17-A182-52FBCC9D22F1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FFD0BAC-F06F-47A7-BBEA-01C38C1F4238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82E1BB2-65C0-4965-B4EB-B98AB8C60B7D}"/>
              </a:ext>
            </a:extLst>
          </p:cNvPr>
          <p:cNvCxnSpPr>
            <a:cxnSpLocks/>
          </p:cNvCxnSpPr>
          <p:nvPr/>
        </p:nvCxnSpPr>
        <p:spPr bwMode="auto">
          <a:xfrm>
            <a:off x="15164763" y="11708060"/>
            <a:ext cx="0" cy="64807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B7D0C98F-4D92-4453-9848-67238B1E2CE9}"/>
              </a:ext>
            </a:extLst>
          </p:cNvPr>
          <p:cNvSpPr/>
          <p:nvPr/>
        </p:nvSpPr>
        <p:spPr bwMode="auto">
          <a:xfrm>
            <a:off x="15994755" y="6774408"/>
            <a:ext cx="4536504" cy="17653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7424A7-77C8-484D-8721-F1AD15C7D080}"/>
              </a:ext>
            </a:extLst>
          </p:cNvPr>
          <p:cNvSpPr txBox="1"/>
          <p:nvPr/>
        </p:nvSpPr>
        <p:spPr>
          <a:xfrm>
            <a:off x="16498808" y="7023496"/>
            <a:ext cx="35283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Surrogate Model Training</a:t>
            </a:r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7DBF77F-BA31-460C-BC32-0C93BBD006B9}"/>
              </a:ext>
            </a:extLst>
          </p:cNvPr>
          <p:cNvGrpSpPr/>
          <p:nvPr/>
        </p:nvGrpSpPr>
        <p:grpSpPr>
          <a:xfrm>
            <a:off x="20389077" y="5766296"/>
            <a:ext cx="792091" cy="792088"/>
            <a:chOff x="15738378" y="6472312"/>
            <a:chExt cx="792091" cy="79208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6D3980F-0429-4802-9196-19D0434BCC25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48ED5D4-835E-4D86-8238-1034E37BF4E0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15BF636-EAA6-4D17-ABFE-2427C4F0C416}"/>
              </a:ext>
            </a:extLst>
          </p:cNvPr>
          <p:cNvCxnSpPr>
            <a:cxnSpLocks/>
          </p:cNvCxnSpPr>
          <p:nvPr/>
        </p:nvCxnSpPr>
        <p:spPr bwMode="auto">
          <a:xfrm>
            <a:off x="15164762" y="4435252"/>
            <a:ext cx="0" cy="6095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B92477D-D292-44C9-BE45-8DF95DB6235E}"/>
              </a:ext>
            </a:extLst>
          </p:cNvPr>
          <p:cNvSpPr/>
          <p:nvPr/>
        </p:nvSpPr>
        <p:spPr bwMode="auto">
          <a:xfrm>
            <a:off x="15973996" y="10226874"/>
            <a:ext cx="4536504" cy="17653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21E1F2-8728-4F87-A3C9-E2001BB32669}"/>
              </a:ext>
            </a:extLst>
          </p:cNvPr>
          <p:cNvSpPr txBox="1"/>
          <p:nvPr/>
        </p:nvSpPr>
        <p:spPr>
          <a:xfrm>
            <a:off x="16478049" y="10475962"/>
            <a:ext cx="35283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UQ </a:t>
            </a:r>
          </a:p>
          <a:p>
            <a:pPr algn="ctr"/>
            <a:r>
              <a:rPr lang="en-US" altLang="zh-CN" dirty="0"/>
              <a:t>Analysis</a:t>
            </a:r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F84F201-0366-4100-9527-98FB0868FB37}"/>
              </a:ext>
            </a:extLst>
          </p:cNvPr>
          <p:cNvGrpSpPr/>
          <p:nvPr/>
        </p:nvGrpSpPr>
        <p:grpSpPr>
          <a:xfrm>
            <a:off x="20368318" y="9218762"/>
            <a:ext cx="792091" cy="792088"/>
            <a:chOff x="15738378" y="6472312"/>
            <a:chExt cx="792091" cy="79208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0EADD70-9603-4788-9171-B8779760F069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3ABD583-ACD0-4A52-819B-D5E639D774C1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  <p:sp>
        <p:nvSpPr>
          <p:cNvPr id="47" name="箭头: 右 46">
            <a:extLst>
              <a:ext uri="{FF2B5EF4-FFF2-40B4-BE49-F238E27FC236}">
                <a16:creationId xmlns:a16="http://schemas.microsoft.com/office/drawing/2014/main" id="{E9E835AD-86EA-4661-8560-1FA63676DC1C}"/>
              </a:ext>
            </a:extLst>
          </p:cNvPr>
          <p:cNvSpPr/>
          <p:nvPr/>
        </p:nvSpPr>
        <p:spPr bwMode="auto">
          <a:xfrm rot="10800000">
            <a:off x="14425834" y="10746864"/>
            <a:ext cx="1296136" cy="720080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05C312FE-7469-4574-8BE9-A593D34E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2" y="9228547"/>
            <a:ext cx="5317688" cy="1280184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EF3E2F39-B96A-42D4-A333-144288BCAFEA}"/>
              </a:ext>
            </a:extLst>
          </p:cNvPr>
          <p:cNvSpPr/>
          <p:nvPr/>
        </p:nvSpPr>
        <p:spPr bwMode="auto">
          <a:xfrm>
            <a:off x="2948520" y="2505553"/>
            <a:ext cx="9447677" cy="1065603"/>
          </a:xfrm>
          <a:prstGeom prst="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74297C4-7361-4EE8-B56A-C4B806C5CE21}"/>
              </a:ext>
            </a:extLst>
          </p:cNvPr>
          <p:cNvSpPr/>
          <p:nvPr/>
        </p:nvSpPr>
        <p:spPr bwMode="auto">
          <a:xfrm>
            <a:off x="3319964" y="3825039"/>
            <a:ext cx="8647407" cy="1164438"/>
          </a:xfrm>
          <a:prstGeom prst="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1B4626-633A-4D92-B718-F8F025A57F63}"/>
              </a:ext>
            </a:extLst>
          </p:cNvPr>
          <p:cNvSpPr/>
          <p:nvPr/>
        </p:nvSpPr>
        <p:spPr bwMode="auto">
          <a:xfrm>
            <a:off x="2603113" y="2347020"/>
            <a:ext cx="10081111" cy="2856966"/>
          </a:xfrm>
          <a:prstGeom prst="rect">
            <a:avLst/>
          </a:prstGeom>
          <a:noFill/>
          <a:ln w="571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D94ABBA6-1646-4EE0-8C65-A573262D2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4" t="5721" r="7538"/>
          <a:stretch/>
        </p:blipFill>
        <p:spPr>
          <a:xfrm>
            <a:off x="10736215" y="7130652"/>
            <a:ext cx="4263365" cy="3452186"/>
          </a:xfrm>
          <a:prstGeom prst="rect">
            <a:avLst/>
          </a:prstGeom>
        </p:spPr>
      </p:pic>
      <p:sp>
        <p:nvSpPr>
          <p:cNvPr id="61" name="箭头: 右 60">
            <a:extLst>
              <a:ext uri="{FF2B5EF4-FFF2-40B4-BE49-F238E27FC236}">
                <a16:creationId xmlns:a16="http://schemas.microsoft.com/office/drawing/2014/main" id="{64C71EBF-CD74-451F-A949-08AFDA06B6F7}"/>
              </a:ext>
            </a:extLst>
          </p:cNvPr>
          <p:cNvSpPr/>
          <p:nvPr/>
        </p:nvSpPr>
        <p:spPr bwMode="auto">
          <a:xfrm rot="18550775">
            <a:off x="2752313" y="5882988"/>
            <a:ext cx="1296136" cy="720080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52773293-2826-4938-9B1C-DF64BA18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836" y="2613027"/>
            <a:ext cx="8855205" cy="835165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1C166CCF-93D8-43E6-82E6-6879EDF34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738" y="3947569"/>
            <a:ext cx="8416687" cy="919378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623684DC-B8F5-484A-9777-90A6F807C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12" y="7204019"/>
            <a:ext cx="4489684" cy="1010593"/>
          </a:xfrm>
          <a:prstGeom prst="rect">
            <a:avLst/>
          </a:prstGeom>
        </p:spPr>
      </p:pic>
      <p:sp>
        <p:nvSpPr>
          <p:cNvPr id="71" name="椭圆 70">
            <a:extLst>
              <a:ext uri="{FF2B5EF4-FFF2-40B4-BE49-F238E27FC236}">
                <a16:creationId xmlns:a16="http://schemas.microsoft.com/office/drawing/2014/main" id="{EB197590-4668-4B94-8717-BD2E20AAE801}"/>
              </a:ext>
            </a:extLst>
          </p:cNvPr>
          <p:cNvSpPr/>
          <p:nvPr/>
        </p:nvSpPr>
        <p:spPr bwMode="auto">
          <a:xfrm>
            <a:off x="2313153" y="8395692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A10574E2-0261-4B53-84AF-F0F5D9FEFA6A}"/>
              </a:ext>
            </a:extLst>
          </p:cNvPr>
          <p:cNvSpPr/>
          <p:nvPr/>
        </p:nvSpPr>
        <p:spPr bwMode="auto">
          <a:xfrm>
            <a:off x="2313153" y="8822274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3134BDB-3547-4837-AC50-E6F1BFA2F337}"/>
              </a:ext>
            </a:extLst>
          </p:cNvPr>
          <p:cNvSpPr/>
          <p:nvPr/>
        </p:nvSpPr>
        <p:spPr bwMode="auto">
          <a:xfrm>
            <a:off x="2313153" y="9248856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6274D6A-07D4-4021-9809-DF9B30E3402C}"/>
              </a:ext>
            </a:extLst>
          </p:cNvPr>
          <p:cNvSpPr/>
          <p:nvPr/>
        </p:nvSpPr>
        <p:spPr bwMode="auto">
          <a:xfrm>
            <a:off x="226840" y="7153927"/>
            <a:ext cx="5470690" cy="3404758"/>
          </a:xfrm>
          <a:prstGeom prst="rect">
            <a:avLst/>
          </a:prstGeom>
          <a:noFill/>
          <a:ln w="571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A99E393-97AA-45A0-B2AE-FB4198DE6533}"/>
              </a:ext>
            </a:extLst>
          </p:cNvPr>
          <p:cNvSpPr txBox="1"/>
          <p:nvPr/>
        </p:nvSpPr>
        <p:spPr>
          <a:xfrm>
            <a:off x="1702045" y="10864734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Samples</a:t>
            </a:r>
            <a:endParaRPr lang="zh-CN" altLang="en-US" dirty="0"/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E07C0DA8-AB82-4E9C-A25D-C93EB6DF738C}"/>
              </a:ext>
            </a:extLst>
          </p:cNvPr>
          <p:cNvSpPr/>
          <p:nvPr/>
        </p:nvSpPr>
        <p:spPr bwMode="auto">
          <a:xfrm rot="5400000">
            <a:off x="7084704" y="5883652"/>
            <a:ext cx="1296136" cy="720080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5F429F94-A564-4068-9012-CB314C025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626" y="7289343"/>
            <a:ext cx="1607537" cy="872663"/>
          </a:xfrm>
          <a:prstGeom prst="rect">
            <a:avLst/>
          </a:prstGeom>
        </p:spPr>
      </p:pic>
      <p:sp>
        <p:nvSpPr>
          <p:cNvPr id="80" name="椭圆 79">
            <a:extLst>
              <a:ext uri="{FF2B5EF4-FFF2-40B4-BE49-F238E27FC236}">
                <a16:creationId xmlns:a16="http://schemas.microsoft.com/office/drawing/2014/main" id="{8AAC2A7F-0066-4CDB-BD98-30BE6D81DC6C}"/>
              </a:ext>
            </a:extLst>
          </p:cNvPr>
          <p:cNvSpPr/>
          <p:nvPr/>
        </p:nvSpPr>
        <p:spPr bwMode="auto">
          <a:xfrm>
            <a:off x="7227804" y="8363652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1E7C06C4-59FB-457C-BCAE-BB8FEF63D92B}"/>
              </a:ext>
            </a:extLst>
          </p:cNvPr>
          <p:cNvSpPr/>
          <p:nvPr/>
        </p:nvSpPr>
        <p:spPr bwMode="auto">
          <a:xfrm>
            <a:off x="7227804" y="8790234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A4031A6-1121-4794-AD59-931967A66298}"/>
              </a:ext>
            </a:extLst>
          </p:cNvPr>
          <p:cNvSpPr/>
          <p:nvPr/>
        </p:nvSpPr>
        <p:spPr bwMode="auto">
          <a:xfrm>
            <a:off x="7227804" y="9216816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910C1CF3-EB7C-4676-BCC0-E9F1A4193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3765" y="9604035"/>
            <a:ext cx="2329565" cy="757109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CC4C8434-8D05-4E76-9253-3420D0D08E83}"/>
              </a:ext>
            </a:extLst>
          </p:cNvPr>
          <p:cNvSpPr/>
          <p:nvPr/>
        </p:nvSpPr>
        <p:spPr bwMode="auto">
          <a:xfrm>
            <a:off x="6454864" y="7126082"/>
            <a:ext cx="2699050" cy="3404758"/>
          </a:xfrm>
          <a:prstGeom prst="rect">
            <a:avLst/>
          </a:prstGeom>
          <a:noFill/>
          <a:ln w="571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7C482D7E-8CA7-410C-8B0D-E60257A89733}"/>
              </a:ext>
            </a:extLst>
          </p:cNvPr>
          <p:cNvSpPr/>
          <p:nvPr/>
        </p:nvSpPr>
        <p:spPr bwMode="auto">
          <a:xfrm>
            <a:off x="9396898" y="8475932"/>
            <a:ext cx="1296136" cy="720080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1ACAECA-B468-4456-B96A-B742EC1B6060}"/>
              </a:ext>
            </a:extLst>
          </p:cNvPr>
          <p:cNvSpPr txBox="1"/>
          <p:nvPr/>
        </p:nvSpPr>
        <p:spPr>
          <a:xfrm>
            <a:off x="12461520" y="6315610"/>
            <a:ext cx="156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809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1" grpId="0" animBg="1"/>
      <p:bldP spid="72" grpId="0" animBg="1"/>
      <p:bldP spid="73" grpId="0" animBg="1"/>
      <p:bldP spid="75" grpId="0" animBg="1"/>
      <p:bldP spid="76" grpId="0"/>
      <p:bldP spid="80" grpId="0" animBg="1"/>
      <p:bldP spid="81" grpId="0" animBg="1"/>
      <p:bldP spid="82" grpId="0" animBg="1"/>
      <p:bldP spid="84" grpId="0" animBg="1"/>
      <p:bldP spid="87" grpId="0" animBg="1"/>
      <p:bldP spid="10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2D68D-695C-4E86-9742-152203D1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Uncertainty quantification is required to achieve robust thermoacoustic instability prediction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D2A9C9-729D-4B89-8846-45FE412E08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75C6318-AF5E-4DD2-8704-A419BE4CA6A7}"/>
              </a:ext>
            </a:extLst>
          </p:cNvPr>
          <p:cNvSpPr/>
          <p:nvPr/>
        </p:nvSpPr>
        <p:spPr bwMode="auto">
          <a:xfrm>
            <a:off x="8733871" y="5137433"/>
            <a:ext cx="1558425" cy="923330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18" name="直接连接符 12">
            <a:extLst>
              <a:ext uri="{FF2B5EF4-FFF2-40B4-BE49-F238E27FC236}">
                <a16:creationId xmlns:a16="http://schemas.microsoft.com/office/drawing/2014/main" id="{F978B433-8BD8-4DC8-B5E7-24577E108C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443948" y="3184275"/>
            <a:ext cx="0" cy="5087724"/>
          </a:xfrm>
          <a:prstGeom prst="line">
            <a:avLst/>
          </a:prstGeom>
          <a:noFill/>
          <a:ln w="76200" algn="ctr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14">
            <a:extLst>
              <a:ext uri="{FF2B5EF4-FFF2-40B4-BE49-F238E27FC236}">
                <a16:creationId xmlns:a16="http://schemas.microsoft.com/office/drawing/2014/main" id="{2F22EEA2-E439-4AA1-917A-219571CDA1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155916" y="5776563"/>
            <a:ext cx="6264696" cy="0"/>
          </a:xfrm>
          <a:prstGeom prst="line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202B70A8-7A02-4206-B3DD-0B1B0DFDF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4384" y="5921025"/>
            <a:ext cx="31464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r>
              <a:rPr lang="en-US" altLang="zh-CN" sz="4400" b="1" dirty="0"/>
              <a:t>Frequency</a:t>
            </a:r>
            <a:endParaRPr lang="zh-CN" altLang="en-US" sz="4600" b="1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3CB2101-33D1-4BAD-B771-2CCC235579F1}"/>
              </a:ext>
            </a:extLst>
          </p:cNvPr>
          <p:cNvSpPr/>
          <p:nvPr/>
        </p:nvSpPr>
        <p:spPr bwMode="auto">
          <a:xfrm rot="656409">
            <a:off x="13220797" y="5228900"/>
            <a:ext cx="500285" cy="13021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endParaRPr lang="zh-CN" altLang="en-US"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6" name="矩形 5121">
            <a:extLst>
              <a:ext uri="{FF2B5EF4-FFF2-40B4-BE49-F238E27FC236}">
                <a16:creationId xmlns:a16="http://schemas.microsoft.com/office/drawing/2014/main" id="{6F8C3CA6-3F64-4BBB-AE8D-2F51AC9AA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2098" y="6017863"/>
            <a:ext cx="134937" cy="144462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矩形 36">
            <a:extLst>
              <a:ext uri="{FF2B5EF4-FFF2-40B4-BE49-F238E27FC236}">
                <a16:creationId xmlns:a16="http://schemas.microsoft.com/office/drawing/2014/main" id="{70EDB73C-871E-4534-ABFD-9081D708E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5802" y="3301574"/>
            <a:ext cx="136525" cy="144462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文本框 5124">
            <a:extLst>
              <a:ext uri="{FF2B5EF4-FFF2-40B4-BE49-F238E27FC236}">
                <a16:creationId xmlns:a16="http://schemas.microsoft.com/office/drawing/2014/main" id="{36399DA4-5F95-480C-8E18-AB6B45B50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7453" y="3054094"/>
            <a:ext cx="33996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r>
              <a:rPr lang="en-US" altLang="zh-CN" sz="3600" dirty="0"/>
              <a:t>Mode location</a:t>
            </a:r>
            <a:endParaRPr lang="zh-CN" altLang="en-US" sz="3600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C155CB8-0C76-4ECD-8E1F-0AFF365091B5}"/>
              </a:ext>
            </a:extLst>
          </p:cNvPr>
          <p:cNvSpPr/>
          <p:nvPr/>
        </p:nvSpPr>
        <p:spPr bwMode="auto">
          <a:xfrm>
            <a:off x="12964032" y="2383317"/>
            <a:ext cx="500063" cy="5365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endParaRPr lang="zh-CN" altLang="en-US"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0" name="文本框 39">
            <a:extLst>
              <a:ext uri="{FF2B5EF4-FFF2-40B4-BE49-F238E27FC236}">
                <a16:creationId xmlns:a16="http://schemas.microsoft.com/office/drawing/2014/main" id="{4D7B4BB9-2B28-456D-9F96-B4D6F24BB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7035" y="2334014"/>
            <a:ext cx="41561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algn="ctr"/>
            <a:r>
              <a:rPr lang="en-US" altLang="zh-CN" sz="3600" dirty="0"/>
              <a:t>Uncertainty region</a:t>
            </a:r>
            <a:endParaRPr lang="zh-CN" altLang="en-US" sz="3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2A3F83F-6374-48CF-B441-880FEA976B9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9983194" y="5069329"/>
            <a:ext cx="35894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r>
              <a:rPr lang="en-US" altLang="zh-CN" sz="4400" b="1" dirty="0"/>
              <a:t>Growth Rate</a:t>
            </a:r>
            <a:endParaRPr lang="zh-CN" altLang="en-US" sz="54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4585E26-397B-4455-A161-AD6B642DB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9274" y="9610362"/>
            <a:ext cx="887133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r>
              <a:rPr lang="en-US" altLang="zh-CN" sz="4400" b="1" dirty="0"/>
              <a:t>Uncertainty Quantification (UQ)</a:t>
            </a:r>
            <a:endParaRPr lang="zh-CN" altLang="en-US" sz="5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6345F4C-9700-422A-AD6F-D933E8CC1656}"/>
              </a:ext>
            </a:extLst>
          </p:cNvPr>
          <p:cNvSpPr txBox="1"/>
          <p:nvPr/>
        </p:nvSpPr>
        <p:spPr>
          <a:xfrm>
            <a:off x="2567888" y="4269140"/>
            <a:ext cx="4808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Acoustic Solver</a:t>
            </a:r>
            <a:endParaRPr lang="zh-CN" altLang="en-US" sz="44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16F7A6E-D274-44B3-9B32-E31682A20D0A}"/>
              </a:ext>
            </a:extLst>
          </p:cNvPr>
          <p:cNvSpPr txBox="1"/>
          <p:nvPr/>
        </p:nvSpPr>
        <p:spPr>
          <a:xfrm>
            <a:off x="2557812" y="4904230"/>
            <a:ext cx="480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+</a:t>
            </a:r>
            <a:endParaRPr lang="zh-CN" altLang="en-US" sz="5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6AF3D4E-26BD-4E23-9664-A9BC99D73FEF}"/>
              </a:ext>
            </a:extLst>
          </p:cNvPr>
          <p:cNvSpPr txBox="1"/>
          <p:nvPr/>
        </p:nvSpPr>
        <p:spPr>
          <a:xfrm>
            <a:off x="2567888" y="5993875"/>
            <a:ext cx="4808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Flame Model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5C780F7-55B7-4EAD-9461-95B5740CE840}"/>
              </a:ext>
            </a:extLst>
          </p:cNvPr>
          <p:cNvCxnSpPr/>
          <p:nvPr/>
        </p:nvCxnSpPr>
        <p:spPr bwMode="auto">
          <a:xfrm>
            <a:off x="15918847" y="5921025"/>
            <a:ext cx="0" cy="686713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70E1DF5-BF67-451C-AFAD-7A65951C688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6731297" y="5000039"/>
            <a:ext cx="1" cy="63583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107BC1A-7316-4CCB-8530-F4006312485D}"/>
              </a:ext>
            </a:extLst>
          </p:cNvPr>
          <p:cNvSpPr txBox="1"/>
          <p:nvPr/>
        </p:nvSpPr>
        <p:spPr>
          <a:xfrm>
            <a:off x="14794902" y="6773185"/>
            <a:ext cx="2247889" cy="7694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Stable</a:t>
            </a:r>
            <a:endParaRPr lang="zh-CN" altLang="en-US" sz="4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E82C17B-F391-4016-B66F-59632311BF8C}"/>
              </a:ext>
            </a:extLst>
          </p:cNvPr>
          <p:cNvSpPr txBox="1"/>
          <p:nvPr/>
        </p:nvSpPr>
        <p:spPr>
          <a:xfrm>
            <a:off x="15399149" y="4183969"/>
            <a:ext cx="2664296" cy="7694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altLang="zh-CN" dirty="0"/>
              <a:t>Unstable</a:t>
            </a:r>
            <a:endParaRPr lang="zh-CN" altLang="en-US" dirty="0"/>
          </a:p>
        </p:txBody>
      </p: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B86A8C6B-795E-4F61-AC9E-634E8E9C46E6}"/>
              </a:ext>
            </a:extLst>
          </p:cNvPr>
          <p:cNvSpPr/>
          <p:nvPr/>
        </p:nvSpPr>
        <p:spPr bwMode="auto">
          <a:xfrm>
            <a:off x="2535636" y="7729620"/>
            <a:ext cx="589886" cy="2439431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667F93-B22D-4302-A56E-2DE296148823}"/>
              </a:ext>
            </a:extLst>
          </p:cNvPr>
          <p:cNvSpPr txBox="1"/>
          <p:nvPr/>
        </p:nvSpPr>
        <p:spPr>
          <a:xfrm>
            <a:off x="2557812" y="7454614"/>
            <a:ext cx="4808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Flame Model </a:t>
            </a:r>
            <a:endParaRPr lang="zh-CN" altLang="en-US" sz="4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89EBE8-64A8-48EE-B998-B5C4A85644BE}"/>
              </a:ext>
            </a:extLst>
          </p:cNvPr>
          <p:cNvSpPr txBox="1"/>
          <p:nvPr/>
        </p:nvSpPr>
        <p:spPr>
          <a:xfrm>
            <a:off x="2544864" y="8224055"/>
            <a:ext cx="4808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Flame Model </a:t>
            </a:r>
            <a:endParaRPr lang="zh-CN" altLang="en-US" sz="4400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41BD4BB-9189-4F54-BEB0-BF0550FA806B}"/>
              </a:ext>
            </a:extLst>
          </p:cNvPr>
          <p:cNvSpPr/>
          <p:nvPr/>
        </p:nvSpPr>
        <p:spPr bwMode="auto">
          <a:xfrm>
            <a:off x="4705961" y="9203337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A2DC2CA-0A8F-4DD9-B88F-E0CC98AAE682}"/>
              </a:ext>
            </a:extLst>
          </p:cNvPr>
          <p:cNvSpPr/>
          <p:nvPr/>
        </p:nvSpPr>
        <p:spPr bwMode="auto">
          <a:xfrm>
            <a:off x="4705961" y="9496835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E1DACF98-8388-4C1F-955B-675478F4EBFF}"/>
              </a:ext>
            </a:extLst>
          </p:cNvPr>
          <p:cNvSpPr/>
          <p:nvPr/>
        </p:nvSpPr>
        <p:spPr bwMode="auto">
          <a:xfrm>
            <a:off x="4705961" y="9762937"/>
            <a:ext cx="144006" cy="16048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91C806-4AA9-4912-9A5A-29E344CE99A4}"/>
              </a:ext>
            </a:extLst>
          </p:cNvPr>
          <p:cNvSpPr txBox="1"/>
          <p:nvPr/>
        </p:nvSpPr>
        <p:spPr>
          <a:xfrm>
            <a:off x="6427480" y="7272652"/>
            <a:ext cx="1125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E1E31AB-81EF-45D4-8375-6B48856A68C7}"/>
              </a:ext>
            </a:extLst>
          </p:cNvPr>
          <p:cNvSpPr txBox="1"/>
          <p:nvPr/>
        </p:nvSpPr>
        <p:spPr>
          <a:xfrm>
            <a:off x="6437192" y="8061631"/>
            <a:ext cx="1125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A136D3CE-C58F-4AAB-B705-2E4237546A6C}"/>
              </a:ext>
            </a:extLst>
          </p:cNvPr>
          <p:cNvSpPr/>
          <p:nvPr/>
        </p:nvSpPr>
        <p:spPr bwMode="auto">
          <a:xfrm>
            <a:off x="7835409" y="6565543"/>
            <a:ext cx="5439491" cy="2724434"/>
          </a:xfrm>
          <a:custGeom>
            <a:avLst/>
            <a:gdLst>
              <a:gd name="connsiteX0" fmla="*/ 0 w 6128426"/>
              <a:gd name="connsiteY0" fmla="*/ 2373549 h 2632249"/>
              <a:gd name="connsiteX1" fmla="*/ 4182894 w 6128426"/>
              <a:gd name="connsiteY1" fmla="*/ 2412459 h 2632249"/>
              <a:gd name="connsiteX2" fmla="*/ 6128426 w 6128426"/>
              <a:gd name="connsiteY2" fmla="*/ 0 h 26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8426" h="2632249">
                <a:moveTo>
                  <a:pt x="0" y="2373549"/>
                </a:moveTo>
                <a:cubicBezTo>
                  <a:pt x="1580745" y="2590799"/>
                  <a:pt x="3161490" y="2808050"/>
                  <a:pt x="4182894" y="2412459"/>
                </a:cubicBezTo>
                <a:cubicBezTo>
                  <a:pt x="5204298" y="2016868"/>
                  <a:pt x="5666362" y="1008434"/>
                  <a:pt x="6128426" y="0"/>
                </a:cubicBezTo>
              </a:path>
            </a:pathLst>
          </a:cu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838957B-16B4-4C32-BA91-455A212132EE}"/>
              </a:ext>
            </a:extLst>
          </p:cNvPr>
          <p:cNvSpPr/>
          <p:nvPr/>
        </p:nvSpPr>
        <p:spPr bwMode="auto">
          <a:xfrm>
            <a:off x="1955032" y="6994619"/>
            <a:ext cx="5799531" cy="3777337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726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0" grpId="0"/>
      <p:bldP spid="42" grpId="0"/>
      <p:bldP spid="44" grpId="0" animBg="1"/>
      <p:bldP spid="45" grpId="0"/>
      <p:bldP spid="46" grpId="0"/>
      <p:bldP spid="47" grpId="0" animBg="1"/>
      <p:bldP spid="48" grpId="0" animBg="1"/>
      <p:bldP spid="49" grpId="0" animBg="1"/>
      <p:bldP spid="24" grpId="0"/>
      <p:bldP spid="50" grpId="0"/>
      <p:bldP spid="39" grpId="0" animBg="1"/>
      <p:bldP spid="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AEC41-5C58-4E9F-9AE4-3288DFD4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Active Subspace replicated the reference Monte Carlo results with 50 times less computational cost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32D014-2EE8-4BB1-A386-6F5F3B4346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16ED7B-7C3A-48F2-A73B-DC09A4A45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3" r="7688"/>
          <a:stretch/>
        </p:blipFill>
        <p:spPr>
          <a:xfrm>
            <a:off x="370856" y="1914972"/>
            <a:ext cx="9145016" cy="7052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017CFA-4DD6-4687-8F2A-DEFFB5816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13" r="7560"/>
          <a:stretch/>
        </p:blipFill>
        <p:spPr>
          <a:xfrm>
            <a:off x="10523984" y="1982746"/>
            <a:ext cx="9219698" cy="7052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C4F7ADF-E3C0-4A26-B932-A48D8CE66085}"/>
              </a:ext>
            </a:extLst>
          </p:cNvPr>
          <p:cNvSpPr txBox="1"/>
          <p:nvPr/>
        </p:nvSpPr>
        <p:spPr>
          <a:xfrm>
            <a:off x="4619328" y="9115773"/>
            <a:ext cx="216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Case A</a:t>
            </a:r>
            <a:endParaRPr lang="zh-CN" altLang="en-US" sz="4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EFC530-4384-4D53-AE78-6CA4B31AEE40}"/>
              </a:ext>
            </a:extLst>
          </p:cNvPr>
          <p:cNvSpPr txBox="1"/>
          <p:nvPr/>
        </p:nvSpPr>
        <p:spPr>
          <a:xfrm>
            <a:off x="14916472" y="9115772"/>
            <a:ext cx="2160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Case B</a:t>
            </a:r>
            <a:endParaRPr lang="zh-CN" altLang="en-US" sz="4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E14E98-E32A-45AD-B737-E48555D89A70}"/>
              </a:ext>
            </a:extLst>
          </p:cNvPr>
          <p:cNvSpPr txBox="1"/>
          <p:nvPr/>
        </p:nvSpPr>
        <p:spPr>
          <a:xfrm>
            <a:off x="1739008" y="10993544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Computational Cost:</a:t>
            </a:r>
            <a:endParaRPr lang="zh-CN" altLang="en-US" sz="4000" dirty="0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E6841831-23ED-45A1-BF14-AF70AB1A7B51}"/>
              </a:ext>
            </a:extLst>
          </p:cNvPr>
          <p:cNvSpPr/>
          <p:nvPr/>
        </p:nvSpPr>
        <p:spPr bwMode="auto">
          <a:xfrm>
            <a:off x="7157609" y="10483503"/>
            <a:ext cx="502129" cy="1727967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AB6BAF-75C8-4D23-B3C9-3EE9D7A68DA9}"/>
              </a:ext>
            </a:extLst>
          </p:cNvPr>
          <p:cNvSpPr txBox="1"/>
          <p:nvPr/>
        </p:nvSpPr>
        <p:spPr>
          <a:xfrm>
            <a:off x="5915472" y="10085026"/>
            <a:ext cx="1526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Monte Carlo: </a:t>
            </a:r>
            <a:r>
              <a:rPr lang="en-US" altLang="zh-CN" sz="4000" dirty="0">
                <a:solidFill>
                  <a:srgbClr val="FF0000"/>
                </a:solidFill>
              </a:rPr>
              <a:t>20000</a:t>
            </a:r>
            <a:r>
              <a:rPr lang="en-US" altLang="zh-CN" sz="4000" dirty="0"/>
              <a:t> acoustic network calculations</a:t>
            </a:r>
            <a:endParaRPr lang="zh-CN" altLang="en-US" sz="4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7D4EA4-5045-47E8-B3B1-6DBCAFEFB582}"/>
              </a:ext>
            </a:extLst>
          </p:cNvPr>
          <p:cNvSpPr txBox="1"/>
          <p:nvPr/>
        </p:nvSpPr>
        <p:spPr>
          <a:xfrm>
            <a:off x="6131496" y="11791616"/>
            <a:ext cx="1526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Active Subspace: </a:t>
            </a:r>
            <a:r>
              <a:rPr lang="en-US" altLang="zh-CN" sz="4000" dirty="0">
                <a:solidFill>
                  <a:srgbClr val="FF0000"/>
                </a:solidFill>
              </a:rPr>
              <a:t>400</a:t>
            </a:r>
            <a:r>
              <a:rPr lang="en-US" altLang="zh-CN" sz="4000" dirty="0"/>
              <a:t> acoustic network calculations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41724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D5011-D19B-46BA-8A7B-5513FBA5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336000" cy="1765300"/>
          </a:xfrm>
        </p:spPr>
        <p:txBody>
          <a:bodyPr/>
          <a:lstStyle/>
          <a:p>
            <a:r>
              <a:rPr lang="en-US" altLang="zh-CN" dirty="0"/>
              <a:t>Active Subspace is very efficient in quantifying the impact of FIR model uncertainty on thermoacoustic instability prediction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D0F1DE-BABB-4F11-A969-432AEEFED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BEEB642-E1BD-4D63-8525-183902252F13}"/>
              </a:ext>
            </a:extLst>
          </p:cNvPr>
          <p:cNvSpPr/>
          <p:nvPr/>
        </p:nvSpPr>
        <p:spPr bwMode="auto">
          <a:xfrm>
            <a:off x="1306960" y="2378574"/>
            <a:ext cx="4712098" cy="976558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D590A4-6143-474A-BA99-E0B1E9CF9640}"/>
              </a:ext>
            </a:extLst>
          </p:cNvPr>
          <p:cNvSpPr txBox="1"/>
          <p:nvPr/>
        </p:nvSpPr>
        <p:spPr>
          <a:xfrm>
            <a:off x="2334885" y="3715172"/>
            <a:ext cx="18074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How to efficiently propagate uncertainties in flame impulse response model to the growth rate predictions?   </a:t>
            </a:r>
            <a:endParaRPr lang="zh-CN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2488B8-2718-4DE9-BB20-2C9FBC4B9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3" r="5296"/>
          <a:stretch/>
        </p:blipFill>
        <p:spPr>
          <a:xfrm>
            <a:off x="2128275" y="5595873"/>
            <a:ext cx="7200800" cy="5359348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CD7851E4-2775-48CA-A6DF-E1C2FE403D30}"/>
              </a:ext>
            </a:extLst>
          </p:cNvPr>
          <p:cNvSpPr/>
          <p:nvPr/>
        </p:nvSpPr>
        <p:spPr bwMode="auto">
          <a:xfrm>
            <a:off x="10075753" y="7639129"/>
            <a:ext cx="1296136" cy="720080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E6A390-D5CF-42FA-8C88-4429B945B32F}"/>
              </a:ext>
            </a:extLst>
          </p:cNvPr>
          <p:cNvSpPr/>
          <p:nvPr/>
        </p:nvSpPr>
        <p:spPr>
          <a:xfrm>
            <a:off x="1535138" y="2476473"/>
            <a:ext cx="4483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Problem Solved:</a:t>
            </a:r>
            <a:r>
              <a:rPr lang="en-US" altLang="zh-CN" sz="4400" dirty="0"/>
              <a:t> </a:t>
            </a:r>
            <a:endParaRPr lang="zh-CN" altLang="en-US" sz="4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29AB93-37B8-4C0D-84B5-17100DA9F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6927" y="5202949"/>
            <a:ext cx="7920880" cy="59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6327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A190E7A-5D5F-4746-8D7C-C553C250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" t="5803" r="7158"/>
          <a:stretch/>
        </p:blipFill>
        <p:spPr>
          <a:xfrm>
            <a:off x="14808792" y="5075455"/>
            <a:ext cx="6201126" cy="49174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2F25C09-2600-4AE8-89AB-BD9112068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7" t="5612" r="6673" b="52377"/>
          <a:stretch/>
        </p:blipFill>
        <p:spPr>
          <a:xfrm>
            <a:off x="730896" y="5161465"/>
            <a:ext cx="5966096" cy="22322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E9C081-010E-4729-844B-56F5B6756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7" t="50416" r="6423" b="486"/>
          <a:stretch/>
        </p:blipFill>
        <p:spPr>
          <a:xfrm>
            <a:off x="730896" y="7640856"/>
            <a:ext cx="6042276" cy="26270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7174745-66F1-43F5-92D8-AD53B1E0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The main question we want to address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D7D50B-C66A-4787-9F8D-0328C532EF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947E7D-79B3-4A9B-8653-58DB40316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86" t="6013" r="5296"/>
          <a:stretch/>
        </p:blipFill>
        <p:spPr>
          <a:xfrm>
            <a:off x="8371778" y="5161465"/>
            <a:ext cx="5641221" cy="4842131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CE67D60C-960F-455B-BFC0-57393FDF8BDF}"/>
              </a:ext>
            </a:extLst>
          </p:cNvPr>
          <p:cNvSpPr/>
          <p:nvPr/>
        </p:nvSpPr>
        <p:spPr bwMode="auto">
          <a:xfrm rot="10800000">
            <a:off x="6707561" y="5956400"/>
            <a:ext cx="490036" cy="3121770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8C7EA299-4298-427F-A7CA-A5BFE9B36A3C}"/>
              </a:ext>
            </a:extLst>
          </p:cNvPr>
          <p:cNvSpPr/>
          <p:nvPr/>
        </p:nvSpPr>
        <p:spPr bwMode="auto">
          <a:xfrm>
            <a:off x="13867052" y="7188992"/>
            <a:ext cx="719613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2207A7-1D9E-4694-BDBF-9E6D226B3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4" y="5548231"/>
            <a:ext cx="648472" cy="12279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EC1FFB-A436-4F29-B62D-96DAFCA1E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75" y="8112325"/>
            <a:ext cx="538621" cy="1016266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7BB2B420-16CD-4ED7-B72F-F231DDBFC8D9}"/>
              </a:ext>
            </a:extLst>
          </p:cNvPr>
          <p:cNvSpPr/>
          <p:nvPr/>
        </p:nvSpPr>
        <p:spPr bwMode="auto">
          <a:xfrm>
            <a:off x="7428107" y="7199954"/>
            <a:ext cx="719613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68DB8-E991-476E-8331-F6F95BBA8AE7}"/>
              </a:ext>
            </a:extLst>
          </p:cNvPr>
          <p:cNvSpPr txBox="1"/>
          <p:nvPr/>
        </p:nvSpPr>
        <p:spPr>
          <a:xfrm>
            <a:off x="491368" y="2494314"/>
            <a:ext cx="20450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Problem</a:t>
            </a:r>
            <a:r>
              <a:rPr lang="en-US" altLang="zh-CN" sz="4400" dirty="0"/>
              <a:t>: How to determine the adequate length of CFD time series to achieve a satisfactory uncertainty reduction in growth rate prediction?  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46186755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CC85-9024-4D12-8A96-89A0AC98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for estimating the CFD time series length based on Active Subspace approach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E2BC566-821A-4C89-B190-678470906BA6}"/>
              </a:ext>
            </a:extLst>
          </p:cNvPr>
          <p:cNvSpPr/>
          <p:nvPr/>
        </p:nvSpPr>
        <p:spPr bwMode="auto">
          <a:xfrm>
            <a:off x="6646810" y="2072501"/>
            <a:ext cx="5605366" cy="156524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FE1385-CB38-43BB-8AAC-1D2323887E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EC288-5AF9-4EE3-B527-93896A668DE6}"/>
              </a:ext>
            </a:extLst>
          </p:cNvPr>
          <p:cNvSpPr txBox="1"/>
          <p:nvPr/>
        </p:nvSpPr>
        <p:spPr>
          <a:xfrm>
            <a:off x="6998775" y="2217446"/>
            <a:ext cx="481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CFD data collection</a:t>
            </a:r>
          </a:p>
          <a:p>
            <a:pPr algn="ctr"/>
            <a:r>
              <a:rPr lang="en-US" altLang="zh-CN" sz="3600" dirty="0"/>
              <a:t>(most available)</a:t>
            </a:r>
            <a:endParaRPr lang="zh-CN" altLang="en-US" sz="36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3729E46-6DA5-48F8-99F4-AEEBC953DBE9}"/>
              </a:ext>
            </a:extLst>
          </p:cNvPr>
          <p:cNvCxnSpPr>
            <a:cxnSpLocks/>
          </p:cNvCxnSpPr>
          <p:nvPr/>
        </p:nvCxnSpPr>
        <p:spPr bwMode="auto">
          <a:xfrm>
            <a:off x="12359747" y="2859839"/>
            <a:ext cx="250608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2BEE1B5-C9EA-4560-905C-0C52C2CA5E1D}"/>
              </a:ext>
            </a:extLst>
          </p:cNvPr>
          <p:cNvSpPr/>
          <p:nvPr/>
        </p:nvSpPr>
        <p:spPr bwMode="auto">
          <a:xfrm>
            <a:off x="15060488" y="2421469"/>
            <a:ext cx="5758056" cy="81695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 w="76200">
                <a:solidFill>
                  <a:schemeClr val="tx1"/>
                </a:solidFill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DD421C4-F9B4-4929-8FE3-51C188693554}"/>
              </a:ext>
            </a:extLst>
          </p:cNvPr>
          <p:cNvCxnSpPr>
            <a:cxnSpLocks/>
          </p:cNvCxnSpPr>
          <p:nvPr/>
        </p:nvCxnSpPr>
        <p:spPr bwMode="auto">
          <a:xfrm>
            <a:off x="18034608" y="3507831"/>
            <a:ext cx="0" cy="100811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37A15DE-871E-48A9-ABB4-191B72360DBF}"/>
              </a:ext>
            </a:extLst>
          </p:cNvPr>
          <p:cNvSpPr txBox="1"/>
          <p:nvPr/>
        </p:nvSpPr>
        <p:spPr>
          <a:xfrm>
            <a:off x="15060488" y="2511085"/>
            <a:ext cx="594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FIR model &amp; its uncertainty</a:t>
            </a:r>
            <a:endParaRPr lang="zh-CN" altLang="en-US" sz="3600" dirty="0"/>
          </a:p>
        </p:txBody>
      </p:sp>
      <p:sp>
        <p:nvSpPr>
          <p:cNvPr id="29" name="流程图: 决策 28">
            <a:extLst>
              <a:ext uri="{FF2B5EF4-FFF2-40B4-BE49-F238E27FC236}">
                <a16:creationId xmlns:a16="http://schemas.microsoft.com/office/drawing/2014/main" id="{0530B96D-416B-4523-A7C2-AB7BE43C5FBB}"/>
              </a:ext>
            </a:extLst>
          </p:cNvPr>
          <p:cNvSpPr/>
          <p:nvPr/>
        </p:nvSpPr>
        <p:spPr bwMode="auto">
          <a:xfrm>
            <a:off x="15252907" y="4684639"/>
            <a:ext cx="5563401" cy="2088230"/>
          </a:xfrm>
          <a:prstGeom prst="flowChartDecision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24E195-63E7-411F-ADE9-F819FB0BC83C}"/>
              </a:ext>
            </a:extLst>
          </p:cNvPr>
          <p:cNvSpPr txBox="1"/>
          <p:nvPr/>
        </p:nvSpPr>
        <p:spPr>
          <a:xfrm>
            <a:off x="15944764" y="4964220"/>
            <a:ext cx="421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Did Active Subspace before?</a:t>
            </a:r>
            <a:endParaRPr lang="zh-CN" altLang="en-US" sz="3600" dirty="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62BC69A9-91A6-43FB-B402-A36C7F41EE31}"/>
              </a:ext>
            </a:extLst>
          </p:cNvPr>
          <p:cNvSpPr/>
          <p:nvPr/>
        </p:nvSpPr>
        <p:spPr bwMode="auto">
          <a:xfrm>
            <a:off x="16284627" y="8219087"/>
            <a:ext cx="3744413" cy="156524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ea typeface="PingFang SC Regular" charset="0"/>
              <a:sym typeface="Liberation Sans Regular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C91806-7B9F-4BA8-B45F-A1D6EDAA50D9}"/>
              </a:ext>
            </a:extLst>
          </p:cNvPr>
          <p:cNvSpPr txBox="1"/>
          <p:nvPr/>
        </p:nvSpPr>
        <p:spPr>
          <a:xfrm>
            <a:off x="2848645" y="7095086"/>
            <a:ext cx="11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No</a:t>
            </a:r>
            <a:endParaRPr lang="zh-CN" altLang="en-US" sz="3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8DC7CDD-6517-407C-A9E2-DB94C9F3459A}"/>
              </a:ext>
            </a:extLst>
          </p:cNvPr>
          <p:cNvSpPr txBox="1"/>
          <p:nvPr/>
        </p:nvSpPr>
        <p:spPr>
          <a:xfrm>
            <a:off x="16036919" y="8383456"/>
            <a:ext cx="4311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/>
              <a:t>Perform </a:t>
            </a:r>
          </a:p>
          <a:p>
            <a:pPr algn="ctr"/>
            <a:r>
              <a:rPr lang="en-US" altLang="zh-CN" sz="3600"/>
              <a:t>Active Subspace</a:t>
            </a:r>
            <a:endParaRPr lang="zh-CN" altLang="en-US" sz="3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4871084-4241-42EA-A453-6DC1FBB9620C}"/>
              </a:ext>
            </a:extLst>
          </p:cNvPr>
          <p:cNvSpPr txBox="1"/>
          <p:nvPr/>
        </p:nvSpPr>
        <p:spPr>
          <a:xfrm>
            <a:off x="8921741" y="9189521"/>
            <a:ext cx="162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Carlo</a:t>
            </a:r>
            <a:endParaRPr lang="zh-CN" altLang="en-US" sz="3600" dirty="0"/>
          </a:p>
        </p:txBody>
      </p:sp>
      <p:sp>
        <p:nvSpPr>
          <p:cNvPr id="57" name="流程图: 决策 56">
            <a:extLst>
              <a:ext uri="{FF2B5EF4-FFF2-40B4-BE49-F238E27FC236}">
                <a16:creationId xmlns:a16="http://schemas.microsoft.com/office/drawing/2014/main" id="{61053D87-622C-40C6-B698-FF9E480BD2B5}"/>
              </a:ext>
            </a:extLst>
          </p:cNvPr>
          <p:cNvSpPr/>
          <p:nvPr/>
        </p:nvSpPr>
        <p:spPr bwMode="auto">
          <a:xfrm>
            <a:off x="787178" y="8144637"/>
            <a:ext cx="3876426" cy="1939330"/>
          </a:xfrm>
          <a:prstGeom prst="flowChartDecision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sym typeface="Liberation Sans Regular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A2BBB46-F285-419A-A9B6-09F3749F7B04}"/>
              </a:ext>
            </a:extLst>
          </p:cNvPr>
          <p:cNvSpPr txBox="1"/>
          <p:nvPr/>
        </p:nvSpPr>
        <p:spPr>
          <a:xfrm>
            <a:off x="1202289" y="8791136"/>
            <a:ext cx="31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Satisfied?</a:t>
            </a:r>
            <a:endParaRPr lang="zh-CN" altLang="en-US" sz="3600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88DF312-DC90-4304-80BA-200806D7CD6D}"/>
              </a:ext>
            </a:extLst>
          </p:cNvPr>
          <p:cNvCxnSpPr>
            <a:cxnSpLocks/>
          </p:cNvCxnSpPr>
          <p:nvPr/>
        </p:nvCxnSpPr>
        <p:spPr bwMode="auto">
          <a:xfrm flipH="1">
            <a:off x="14536906" y="9067652"/>
            <a:ext cx="1623882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5ADC38D-0C7F-4754-BAD2-C03528179398}"/>
              </a:ext>
            </a:extLst>
          </p:cNvPr>
          <p:cNvCxnSpPr>
            <a:cxnSpLocks/>
          </p:cNvCxnSpPr>
          <p:nvPr/>
        </p:nvCxnSpPr>
        <p:spPr bwMode="auto">
          <a:xfrm flipH="1">
            <a:off x="8867800" y="9117098"/>
            <a:ext cx="158417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FE8C6C6-8AA4-4435-945F-72D0C8B0FB3F}"/>
              </a:ext>
            </a:extLst>
          </p:cNvPr>
          <p:cNvCxnSpPr>
            <a:cxnSpLocks/>
          </p:cNvCxnSpPr>
          <p:nvPr/>
        </p:nvCxnSpPr>
        <p:spPr bwMode="auto">
          <a:xfrm>
            <a:off x="18087059" y="7027540"/>
            <a:ext cx="0" cy="100811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78836B7A-2718-423F-8EE6-DBBC91055153}"/>
              </a:ext>
            </a:extLst>
          </p:cNvPr>
          <p:cNvSpPr txBox="1"/>
          <p:nvPr/>
        </p:nvSpPr>
        <p:spPr>
          <a:xfrm>
            <a:off x="8937913" y="8334719"/>
            <a:ext cx="162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Monte</a:t>
            </a:r>
            <a:endParaRPr lang="zh-CN" altLang="en-US" sz="3600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881B3EA-6681-4CA9-B399-F06CD4E7A45E}"/>
              </a:ext>
            </a:extLst>
          </p:cNvPr>
          <p:cNvSpPr txBox="1"/>
          <p:nvPr/>
        </p:nvSpPr>
        <p:spPr>
          <a:xfrm>
            <a:off x="14545233" y="8300093"/>
            <a:ext cx="162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Output</a:t>
            </a:r>
            <a:endParaRPr lang="zh-CN" altLang="en-US" sz="3600" dirty="0"/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F55AF91C-5A37-4847-B371-D3415193A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" t="5721" r="7538"/>
          <a:stretch/>
        </p:blipFill>
        <p:spPr>
          <a:xfrm>
            <a:off x="5561610" y="7861653"/>
            <a:ext cx="3279769" cy="2655736"/>
          </a:xfrm>
          <a:prstGeom prst="rect">
            <a:avLst/>
          </a:prstGeom>
        </p:spPr>
      </p:pic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ECF394FE-A943-423A-98DE-4FB7800CC298}"/>
              </a:ext>
            </a:extLst>
          </p:cNvPr>
          <p:cNvCxnSpPr>
            <a:cxnSpLocks/>
          </p:cNvCxnSpPr>
          <p:nvPr/>
        </p:nvCxnSpPr>
        <p:spPr bwMode="auto">
          <a:xfrm flipH="1">
            <a:off x="4763344" y="9114302"/>
            <a:ext cx="80930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AFCBD53-8575-401C-AB27-C6A213ECFA90}"/>
              </a:ext>
            </a:extLst>
          </p:cNvPr>
          <p:cNvSpPr txBox="1"/>
          <p:nvPr/>
        </p:nvSpPr>
        <p:spPr>
          <a:xfrm>
            <a:off x="13198003" y="4948656"/>
            <a:ext cx="11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Yes</a:t>
            </a:r>
            <a:endParaRPr lang="zh-CN" altLang="en-US" sz="3600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5079C874-E293-43B4-AAE8-C1C20C1EE1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2540208" y="5728754"/>
            <a:ext cx="2520281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1100D8D4-1E90-4594-822E-22B33B2E25F4}"/>
              </a:ext>
            </a:extLst>
          </p:cNvPr>
          <p:cNvSpPr/>
          <p:nvPr/>
        </p:nvSpPr>
        <p:spPr bwMode="auto">
          <a:xfrm>
            <a:off x="514872" y="5728754"/>
            <a:ext cx="4714952" cy="866738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ea typeface="PingFang SC Regular" charset="0"/>
              <a:sym typeface="Liberation Sans Regular" charset="0"/>
            </a:endParaRP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BEEABF4B-3180-472A-B556-E1A106DB2141}"/>
              </a:ext>
            </a:extLst>
          </p:cNvPr>
          <p:cNvCxnSpPr>
            <a:cxnSpLocks/>
          </p:cNvCxnSpPr>
          <p:nvPr/>
        </p:nvCxnSpPr>
        <p:spPr bwMode="auto">
          <a:xfrm>
            <a:off x="12540208" y="5740508"/>
            <a:ext cx="0" cy="180284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F624CA70-8BA6-4F0A-90E4-68E75654809A}"/>
              </a:ext>
            </a:extLst>
          </p:cNvPr>
          <p:cNvSpPr txBox="1"/>
          <p:nvPr/>
        </p:nvSpPr>
        <p:spPr>
          <a:xfrm>
            <a:off x="18147861" y="7343052"/>
            <a:ext cx="11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No</a:t>
            </a:r>
            <a:endParaRPr lang="zh-CN" altLang="en-US" sz="3600" dirty="0"/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268D15F4-F97C-46DE-8BFF-E0749977852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748905" y="6739508"/>
            <a:ext cx="9057" cy="121091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C1AC07B1-B4FD-4E83-9F56-FD1D43F9365F}"/>
              </a:ext>
            </a:extLst>
          </p:cNvPr>
          <p:cNvSpPr txBox="1"/>
          <p:nvPr/>
        </p:nvSpPr>
        <p:spPr>
          <a:xfrm>
            <a:off x="1197310" y="5803964"/>
            <a:ext cx="484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CFD advancing</a:t>
            </a:r>
            <a:endParaRPr lang="zh-CN" altLang="en-US" sz="3600" dirty="0"/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4E4B6998-7A99-4300-A817-C328E09390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748905" y="2858328"/>
            <a:ext cx="0" cy="271817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540C46C3-98C9-4904-BC67-446A2A8B5C30}"/>
              </a:ext>
            </a:extLst>
          </p:cNvPr>
          <p:cNvCxnSpPr>
            <a:cxnSpLocks/>
          </p:cNvCxnSpPr>
          <p:nvPr/>
        </p:nvCxnSpPr>
        <p:spPr bwMode="auto">
          <a:xfrm>
            <a:off x="2757962" y="2858328"/>
            <a:ext cx="358955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DB1036C0-B47D-4EF3-BFC1-1ED293E9042B}"/>
              </a:ext>
            </a:extLst>
          </p:cNvPr>
          <p:cNvSpPr/>
          <p:nvPr/>
        </p:nvSpPr>
        <p:spPr bwMode="auto">
          <a:xfrm>
            <a:off x="1533713" y="11135451"/>
            <a:ext cx="2386039" cy="87132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sym typeface="Liberation Sans Regular" charset="0"/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D074444-5FC8-422F-897B-346C65484C92}"/>
              </a:ext>
            </a:extLst>
          </p:cNvPr>
          <p:cNvCxnSpPr>
            <a:cxnSpLocks/>
          </p:cNvCxnSpPr>
          <p:nvPr/>
        </p:nvCxnSpPr>
        <p:spPr bwMode="auto">
          <a:xfrm flipH="1">
            <a:off x="2708563" y="10198288"/>
            <a:ext cx="1" cy="85151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C1564AE-6637-426D-8B3D-0ED8A74B730F}"/>
              </a:ext>
            </a:extLst>
          </p:cNvPr>
          <p:cNvSpPr txBox="1"/>
          <p:nvPr/>
        </p:nvSpPr>
        <p:spPr>
          <a:xfrm>
            <a:off x="2662781" y="10261658"/>
            <a:ext cx="11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Yes</a:t>
            </a:r>
            <a:endParaRPr lang="zh-CN" altLang="en-US" sz="3600" dirty="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D3C1F424-CB11-4107-95BD-A7EBAE87425B}"/>
              </a:ext>
            </a:extLst>
          </p:cNvPr>
          <p:cNvSpPr/>
          <p:nvPr/>
        </p:nvSpPr>
        <p:spPr bwMode="auto">
          <a:xfrm>
            <a:off x="10699854" y="7605914"/>
            <a:ext cx="3726298" cy="265574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sym typeface="Liberation Sans Regular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2C7DA9C-451F-4F0C-895A-9C9BC15E98A8}"/>
              </a:ext>
            </a:extLst>
          </p:cNvPr>
          <p:cNvSpPr txBox="1"/>
          <p:nvPr/>
        </p:nvSpPr>
        <p:spPr>
          <a:xfrm>
            <a:off x="1559089" y="11227498"/>
            <a:ext cx="26298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Stop CFD</a:t>
            </a:r>
            <a:endParaRPr lang="zh-CN" altLang="en-US" dirty="0"/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4265464F-1528-439A-B926-06C5E9AE2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962" y="9357716"/>
            <a:ext cx="2310492" cy="646062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2F192209-1275-4626-B147-F2900315B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8131" y="7837022"/>
            <a:ext cx="2944154" cy="1243560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2714877A-B997-4A9B-93F8-E7D9A26AC05B}"/>
              </a:ext>
            </a:extLst>
          </p:cNvPr>
          <p:cNvSpPr txBox="1"/>
          <p:nvPr/>
        </p:nvSpPr>
        <p:spPr>
          <a:xfrm>
            <a:off x="12649241" y="2043105"/>
            <a:ext cx="181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System</a:t>
            </a:r>
            <a:endParaRPr lang="zh-CN" altLang="en-US" sz="3600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E3F00A2-57E4-45E8-8F7A-C505FCAE210B}"/>
              </a:ext>
            </a:extLst>
          </p:cNvPr>
          <p:cNvSpPr txBox="1"/>
          <p:nvPr/>
        </p:nvSpPr>
        <p:spPr>
          <a:xfrm>
            <a:off x="12248873" y="2988054"/>
            <a:ext cx="289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Identification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09054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0" grpId="0"/>
      <p:bldP spid="31" grpId="0" animBg="1"/>
      <p:bldP spid="27" grpId="0"/>
      <p:bldP spid="29" grpId="0" animBg="1"/>
      <p:bldP spid="30" grpId="0"/>
      <p:bldP spid="56" grpId="0" animBg="1"/>
      <p:bldP spid="35" grpId="0"/>
      <p:bldP spid="36" grpId="0"/>
      <p:bldP spid="45" grpId="0"/>
      <p:bldP spid="57" grpId="0" animBg="1"/>
      <p:bldP spid="58" grpId="0"/>
      <p:bldP spid="73" grpId="0"/>
      <p:bldP spid="74" grpId="0"/>
      <p:bldP spid="84" grpId="0"/>
      <p:bldP spid="98" grpId="0" animBg="1"/>
      <p:bldP spid="90" grpId="0"/>
      <p:bldP spid="96" grpId="0"/>
      <p:bldP spid="111" grpId="0" animBg="1"/>
      <p:bldP spid="109" grpId="0"/>
      <p:bldP spid="123" grpId="0" animBg="1"/>
      <p:bldP spid="110" grpId="0"/>
      <p:bldP spid="126" grpId="0"/>
      <p:bldP spid="1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589E6026-61DC-470C-A760-1F38A845B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 t="5688" r="7188" b="-55"/>
          <a:stretch/>
        </p:blipFill>
        <p:spPr>
          <a:xfrm>
            <a:off x="14556432" y="7908324"/>
            <a:ext cx="6264696" cy="50238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213CDB-00AB-40AE-B4CC-CE256B902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98" t="6371" r="4589"/>
          <a:stretch/>
        </p:blipFill>
        <p:spPr>
          <a:xfrm>
            <a:off x="8219730" y="2223090"/>
            <a:ext cx="6216541" cy="5227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1451C3-AD73-46E1-8E41-E7910EA5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demonstration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43939-07AA-4F0E-8D99-05FCB5A7F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DB1802-74D3-43E8-884B-4CDC9632FF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75" r="8000"/>
          <a:stretch/>
        </p:blipFill>
        <p:spPr>
          <a:xfrm>
            <a:off x="660928" y="2189517"/>
            <a:ext cx="6840760" cy="137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2F5D1D-FD0A-4E54-A8E1-822895176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65089"/>
            <a:ext cx="648472" cy="1227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FA834F-6C30-4207-BC76-ED9724DB6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7" y="3838121"/>
            <a:ext cx="538621" cy="10162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EE3565-50DF-4AF0-A71F-579D88310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90" r="8276"/>
          <a:stretch/>
        </p:blipFill>
        <p:spPr>
          <a:xfrm>
            <a:off x="646860" y="3660454"/>
            <a:ext cx="6833380" cy="1371600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07CF8C29-A01A-4429-9D31-493BBEB63F55}"/>
              </a:ext>
            </a:extLst>
          </p:cNvPr>
          <p:cNvSpPr/>
          <p:nvPr/>
        </p:nvSpPr>
        <p:spPr bwMode="auto">
          <a:xfrm>
            <a:off x="7644986" y="3274353"/>
            <a:ext cx="543631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2" name="箭头: 直角上 11">
            <a:extLst>
              <a:ext uri="{FF2B5EF4-FFF2-40B4-BE49-F238E27FC236}">
                <a16:creationId xmlns:a16="http://schemas.microsoft.com/office/drawing/2014/main" id="{F2084B06-5A14-4D9C-B210-670895A5DD70}"/>
              </a:ext>
            </a:extLst>
          </p:cNvPr>
          <p:cNvSpPr/>
          <p:nvPr/>
        </p:nvSpPr>
        <p:spPr bwMode="auto">
          <a:xfrm flipV="1">
            <a:off x="15330666" y="5806443"/>
            <a:ext cx="1584176" cy="1869169"/>
          </a:xfrm>
          <a:prstGeom prst="bentUp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sym typeface="Liberation Sans Regular" charset="0"/>
            </a:endParaRPr>
          </a:p>
        </p:txBody>
      </p:sp>
      <p:sp>
        <p:nvSpPr>
          <p:cNvPr id="13" name="箭头: 直角上 12">
            <a:extLst>
              <a:ext uri="{FF2B5EF4-FFF2-40B4-BE49-F238E27FC236}">
                <a16:creationId xmlns:a16="http://schemas.microsoft.com/office/drawing/2014/main" id="{7382517B-E00D-4C54-BAD6-5732E6CB2867}"/>
              </a:ext>
            </a:extLst>
          </p:cNvPr>
          <p:cNvSpPr/>
          <p:nvPr/>
        </p:nvSpPr>
        <p:spPr bwMode="auto">
          <a:xfrm>
            <a:off x="15330666" y="4438291"/>
            <a:ext cx="1584176" cy="1368152"/>
          </a:xfrm>
          <a:prstGeom prst="bentUp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sym typeface="Liberation Sans Regular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92932A-4252-4692-BC1A-3A10730DA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1596" y="3537613"/>
            <a:ext cx="2310492" cy="6460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5916A4-3CF6-449A-A6C4-DDA6F8BFB9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44765" y="2016919"/>
            <a:ext cx="2944154" cy="124356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F674ADF-B71F-4638-A141-5B0B43ACEE78}"/>
              </a:ext>
            </a:extLst>
          </p:cNvPr>
          <p:cNvSpPr/>
          <p:nvPr/>
        </p:nvSpPr>
        <p:spPr bwMode="auto">
          <a:xfrm>
            <a:off x="15044765" y="1944361"/>
            <a:ext cx="2968051" cy="2274867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7D2503-780D-43A3-89F6-BA6E033A95CF}"/>
              </a:ext>
            </a:extLst>
          </p:cNvPr>
          <p:cNvSpPr txBox="1"/>
          <p:nvPr/>
        </p:nvSpPr>
        <p:spPr>
          <a:xfrm>
            <a:off x="16716672" y="5083168"/>
            <a:ext cx="2952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Active </a:t>
            </a:r>
          </a:p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Subspace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8162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B9B933F5-C628-4203-B3B1-21819857F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6" t="5694" r="7136"/>
          <a:stretch/>
        </p:blipFill>
        <p:spPr>
          <a:xfrm>
            <a:off x="14556432" y="7922050"/>
            <a:ext cx="6322300" cy="50256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1451C3-AD73-46E1-8E41-E7910EA5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demonstration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43939-07AA-4F0E-8D99-05FCB5A7F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DB1802-74D3-43E8-884B-4CDC9632F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5" r="8000"/>
          <a:stretch/>
        </p:blipFill>
        <p:spPr>
          <a:xfrm>
            <a:off x="660928" y="2189517"/>
            <a:ext cx="6840760" cy="137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2F5D1D-FD0A-4E54-A8E1-822895176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5089"/>
            <a:ext cx="648472" cy="1227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FA834F-6C30-4207-BC76-ED9724DB6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7" y="3838121"/>
            <a:ext cx="538621" cy="10162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EE3565-50DF-4AF0-A71F-579D88310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90" r="8276"/>
          <a:stretch/>
        </p:blipFill>
        <p:spPr>
          <a:xfrm>
            <a:off x="646860" y="3660454"/>
            <a:ext cx="6833380" cy="137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92932A-4252-4692-BC1A-3A10730DA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6530" y="5704017"/>
            <a:ext cx="2310492" cy="6460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5916A4-3CF6-449A-A6C4-DDA6F8BFB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49699" y="4183323"/>
            <a:ext cx="2944154" cy="124356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F674ADF-B71F-4638-A141-5B0B43ACEE78}"/>
              </a:ext>
            </a:extLst>
          </p:cNvPr>
          <p:cNvSpPr/>
          <p:nvPr/>
        </p:nvSpPr>
        <p:spPr bwMode="auto">
          <a:xfrm>
            <a:off x="16526947" y="4075212"/>
            <a:ext cx="2968051" cy="2274867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3F84A9C-02BC-428D-A3A1-B3661AC0F0AB}"/>
              </a:ext>
            </a:extLst>
          </p:cNvPr>
          <p:cNvSpPr/>
          <p:nvPr/>
        </p:nvSpPr>
        <p:spPr bwMode="auto">
          <a:xfrm rot="5400000">
            <a:off x="17562357" y="6878451"/>
            <a:ext cx="719613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22BA07F-9107-4B11-B05B-FD2DB65F3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315" y="5507360"/>
            <a:ext cx="648472" cy="12279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94C1548-2799-49C8-80D9-A46FACDF0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5" y="7129451"/>
            <a:ext cx="538621" cy="10162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2C5D05-8B8E-4CB6-B016-FCECD0177C8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642" t="5783" r="5237"/>
          <a:stretch/>
        </p:blipFill>
        <p:spPr>
          <a:xfrm>
            <a:off x="8219728" y="3786249"/>
            <a:ext cx="6146691" cy="5225354"/>
          </a:xfrm>
          <a:prstGeom prst="rect">
            <a:avLst/>
          </a:prstGeom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EAB3339B-DE94-4C8D-8AFF-A203911842D5}"/>
              </a:ext>
            </a:extLst>
          </p:cNvPr>
          <p:cNvSpPr/>
          <p:nvPr/>
        </p:nvSpPr>
        <p:spPr bwMode="auto">
          <a:xfrm>
            <a:off x="15126354" y="4846762"/>
            <a:ext cx="719613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72A520F-A099-4F29-BD56-8EF9F8C129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493" r="7507"/>
          <a:stretch/>
        </p:blipFill>
        <p:spPr>
          <a:xfrm>
            <a:off x="634622" y="5507360"/>
            <a:ext cx="6912768" cy="13716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C8C0CF5-BD3A-4036-BFF2-A8FD53D6135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232" r="8173"/>
          <a:stretch/>
        </p:blipFill>
        <p:spPr>
          <a:xfrm>
            <a:off x="622176" y="6978297"/>
            <a:ext cx="6879512" cy="1371600"/>
          </a:xfrm>
          <a:prstGeom prst="rect">
            <a:avLst/>
          </a:prstGeom>
        </p:spPr>
      </p:pic>
      <p:sp>
        <p:nvSpPr>
          <p:cNvPr id="43" name="箭头: 右 42">
            <a:extLst>
              <a:ext uri="{FF2B5EF4-FFF2-40B4-BE49-F238E27FC236}">
                <a16:creationId xmlns:a16="http://schemas.microsoft.com/office/drawing/2014/main" id="{90EE7EAE-C937-4FF4-A962-57B23E0AA97D}"/>
              </a:ext>
            </a:extLst>
          </p:cNvPr>
          <p:cNvSpPr/>
          <p:nvPr/>
        </p:nvSpPr>
        <p:spPr bwMode="auto">
          <a:xfrm>
            <a:off x="7644986" y="6526020"/>
            <a:ext cx="543631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6729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296E70E8-A7EB-41CB-B937-0EDAF3564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88" t="4567" r="4921"/>
          <a:stretch/>
        </p:blipFill>
        <p:spPr>
          <a:xfrm>
            <a:off x="8370711" y="7517613"/>
            <a:ext cx="6075634" cy="5227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1451C3-AD73-46E1-8E41-E7910EA5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demonstration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43939-07AA-4F0E-8D99-05FCB5A7F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DB1802-74D3-43E8-884B-4CDC9632F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5" r="8000"/>
          <a:stretch/>
        </p:blipFill>
        <p:spPr>
          <a:xfrm>
            <a:off x="660928" y="2189517"/>
            <a:ext cx="6840760" cy="137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2F5D1D-FD0A-4E54-A8E1-822895176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5089"/>
            <a:ext cx="648472" cy="1227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FA834F-6C30-4207-BC76-ED9724DB6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7" y="3838121"/>
            <a:ext cx="538621" cy="10162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EE3565-50DF-4AF0-A71F-579D88310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90" r="8276"/>
          <a:stretch/>
        </p:blipFill>
        <p:spPr>
          <a:xfrm>
            <a:off x="646860" y="3660454"/>
            <a:ext cx="6833380" cy="137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92932A-4252-4692-BC1A-3A10730DA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57055" y="5724518"/>
            <a:ext cx="2310492" cy="6460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5916A4-3CF6-449A-A6C4-DDA6F8BFB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40224" y="4203824"/>
            <a:ext cx="2944154" cy="124356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F674ADF-B71F-4638-A141-5B0B43ACEE78}"/>
              </a:ext>
            </a:extLst>
          </p:cNvPr>
          <p:cNvSpPr/>
          <p:nvPr/>
        </p:nvSpPr>
        <p:spPr bwMode="auto">
          <a:xfrm>
            <a:off x="15017472" y="4095713"/>
            <a:ext cx="2968051" cy="2274867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3F84A9C-02BC-428D-A3A1-B3661AC0F0AB}"/>
              </a:ext>
            </a:extLst>
          </p:cNvPr>
          <p:cNvSpPr/>
          <p:nvPr/>
        </p:nvSpPr>
        <p:spPr bwMode="auto">
          <a:xfrm rot="5400000">
            <a:off x="16247795" y="6649585"/>
            <a:ext cx="719613" cy="789971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22BA07F-9107-4B11-B05B-FD2DB65F3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315" y="5507360"/>
            <a:ext cx="648472" cy="12279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94C1548-2799-49C8-80D9-A46FACDF0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5" y="7129451"/>
            <a:ext cx="538621" cy="101626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72A520F-A099-4F29-BD56-8EF9F8C129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493" r="7507"/>
          <a:stretch/>
        </p:blipFill>
        <p:spPr>
          <a:xfrm>
            <a:off x="634622" y="5507360"/>
            <a:ext cx="6912768" cy="13716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C8C0CF5-BD3A-4036-BFF2-A8FD53D613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232" r="8173"/>
          <a:stretch/>
        </p:blipFill>
        <p:spPr>
          <a:xfrm>
            <a:off x="622176" y="6978297"/>
            <a:ext cx="6879512" cy="1371600"/>
          </a:xfrm>
          <a:prstGeom prst="rect">
            <a:avLst/>
          </a:prstGeom>
        </p:spPr>
      </p:pic>
      <p:sp>
        <p:nvSpPr>
          <p:cNvPr id="43" name="箭头: 右 42">
            <a:extLst>
              <a:ext uri="{FF2B5EF4-FFF2-40B4-BE49-F238E27FC236}">
                <a16:creationId xmlns:a16="http://schemas.microsoft.com/office/drawing/2014/main" id="{90EE7EAE-C937-4FF4-A962-57B23E0AA97D}"/>
              </a:ext>
            </a:extLst>
          </p:cNvPr>
          <p:cNvSpPr/>
          <p:nvPr/>
        </p:nvSpPr>
        <p:spPr bwMode="auto">
          <a:xfrm>
            <a:off x="7644986" y="9838388"/>
            <a:ext cx="543631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96148E-41BD-49AC-BA37-A461B0922D2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402" r="7582"/>
          <a:stretch/>
        </p:blipFill>
        <p:spPr>
          <a:xfrm>
            <a:off x="657719" y="8828938"/>
            <a:ext cx="6914230" cy="1371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00983E-F2C9-4FC9-A7A7-5BAEA11BAC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571" r="8026"/>
          <a:stretch/>
        </p:blipFill>
        <p:spPr>
          <a:xfrm>
            <a:off x="696962" y="10299875"/>
            <a:ext cx="6863720" cy="1371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6FF430D-DFE9-415F-AF51-81A356F92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" y="9033118"/>
            <a:ext cx="648472" cy="12279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FB834DD-2820-475D-9A11-A515530BD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1" y="10655209"/>
            <a:ext cx="538621" cy="1016266"/>
          </a:xfrm>
          <a:prstGeom prst="rect">
            <a:avLst/>
          </a:prstGeom>
        </p:spPr>
      </p:pic>
      <p:sp>
        <p:nvSpPr>
          <p:cNvPr id="29" name="箭头: 直角上 28">
            <a:extLst>
              <a:ext uri="{FF2B5EF4-FFF2-40B4-BE49-F238E27FC236}">
                <a16:creationId xmlns:a16="http://schemas.microsoft.com/office/drawing/2014/main" id="{3CAC5AD5-B831-44F7-A40A-416373687741}"/>
              </a:ext>
            </a:extLst>
          </p:cNvPr>
          <p:cNvSpPr/>
          <p:nvPr/>
        </p:nvSpPr>
        <p:spPr bwMode="auto">
          <a:xfrm rot="16200000" flipV="1">
            <a:off x="11752836" y="4186991"/>
            <a:ext cx="1633257" cy="2968049"/>
          </a:xfrm>
          <a:prstGeom prst="bentUp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sym typeface="Liberation Sans Regular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355787-E69F-451E-95BD-9AA73405C41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955" r="7356"/>
          <a:stretch/>
        </p:blipFill>
        <p:spPr>
          <a:xfrm>
            <a:off x="14518457" y="7664097"/>
            <a:ext cx="6601052" cy="50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27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CF2DE-74AF-4B53-858C-1E450991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F3B9D4-F858-40AA-A8C6-84C3405D7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7387C8-16CB-4E3E-B65F-BF6F21BB5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6" t="6013" r="5296"/>
          <a:stretch/>
        </p:blipFill>
        <p:spPr>
          <a:xfrm>
            <a:off x="8910424" y="3165025"/>
            <a:ext cx="4367840" cy="3749127"/>
          </a:xfrm>
          <a:prstGeom prst="rect">
            <a:avLst/>
          </a:prstGeom>
        </p:spPr>
      </p:pic>
      <p:sp>
        <p:nvSpPr>
          <p:cNvPr id="7" name="左大括号 6">
            <a:extLst>
              <a:ext uri="{FF2B5EF4-FFF2-40B4-BE49-F238E27FC236}">
                <a16:creationId xmlns:a16="http://schemas.microsoft.com/office/drawing/2014/main" id="{4810687D-73DF-47FB-859A-7B359466D3D9}"/>
              </a:ext>
            </a:extLst>
          </p:cNvPr>
          <p:cNvSpPr/>
          <p:nvPr/>
        </p:nvSpPr>
        <p:spPr bwMode="auto">
          <a:xfrm rot="10800000">
            <a:off x="7140701" y="3781129"/>
            <a:ext cx="493841" cy="2208183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64D7F06-4114-4D83-882F-D76C93C07061}"/>
              </a:ext>
            </a:extLst>
          </p:cNvPr>
          <p:cNvSpPr/>
          <p:nvPr/>
        </p:nvSpPr>
        <p:spPr bwMode="auto">
          <a:xfrm>
            <a:off x="13358666" y="4724255"/>
            <a:ext cx="630198" cy="556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669CEA-3E1D-4188-AA4D-0843D36A8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489" y="3440054"/>
            <a:ext cx="629105" cy="11912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278F66-BB51-4CF3-9AEE-4C62CE2E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243" y="5236502"/>
            <a:ext cx="522535" cy="98591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479E3F5C-78D7-43F1-BF06-BB4C978B91EC}"/>
              </a:ext>
            </a:extLst>
          </p:cNvPr>
          <p:cNvSpPr/>
          <p:nvPr/>
        </p:nvSpPr>
        <p:spPr bwMode="auto">
          <a:xfrm>
            <a:off x="7884725" y="4639797"/>
            <a:ext cx="630198" cy="556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BB94B81-634A-4E20-BD94-EBBB71FEDD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1" t="5803" r="7158"/>
          <a:stretch/>
        </p:blipFill>
        <p:spPr>
          <a:xfrm>
            <a:off x="14343219" y="3165025"/>
            <a:ext cx="4752528" cy="376870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44C3DD-D416-4039-994D-73E9B152CE74}"/>
              </a:ext>
            </a:extLst>
          </p:cNvPr>
          <p:cNvGrpSpPr/>
          <p:nvPr/>
        </p:nvGrpSpPr>
        <p:grpSpPr>
          <a:xfrm>
            <a:off x="657929" y="2025410"/>
            <a:ext cx="792091" cy="792088"/>
            <a:chOff x="15738378" y="6472312"/>
            <a:chExt cx="792091" cy="79208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A9ED462-05B8-4FB9-887C-BBF4A26D09CE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CF1B7FA-A51A-4727-B066-B33A9DFC6774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F031B00-5931-497E-8D92-7C60686CF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73" r="7688"/>
          <a:stretch/>
        </p:blipFill>
        <p:spPr>
          <a:xfrm>
            <a:off x="2625018" y="8236545"/>
            <a:ext cx="5647574" cy="435535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046858B-306F-4FE3-BF6D-C6F7CCEC5129}"/>
              </a:ext>
            </a:extLst>
          </p:cNvPr>
          <p:cNvGrpSpPr/>
          <p:nvPr/>
        </p:nvGrpSpPr>
        <p:grpSpPr>
          <a:xfrm>
            <a:off x="565154" y="7221451"/>
            <a:ext cx="792091" cy="792088"/>
            <a:chOff x="15738378" y="6472312"/>
            <a:chExt cx="792091" cy="79208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8C5C281-86C7-43FE-BA6D-AD60D2079EF7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846FEFC-D07B-4D6B-9C52-2EA7C4307B5B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2F672BC-B8D9-4489-94D6-2785D5C2D6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27" t="5612" r="6673" b="52377"/>
          <a:stretch/>
        </p:blipFill>
        <p:spPr>
          <a:xfrm>
            <a:off x="2863900" y="3139108"/>
            <a:ext cx="4236599" cy="15851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8D28277-D52C-4382-824D-6DDB23C423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97" t="50416" r="6423" b="486"/>
          <a:stretch/>
        </p:blipFill>
        <p:spPr>
          <a:xfrm>
            <a:off x="2786180" y="5000022"/>
            <a:ext cx="4334419" cy="1884507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9D8C128E-EF4E-45BC-8A78-F4362445EAF1}"/>
              </a:ext>
            </a:extLst>
          </p:cNvPr>
          <p:cNvGrpSpPr/>
          <p:nvPr/>
        </p:nvGrpSpPr>
        <p:grpSpPr>
          <a:xfrm>
            <a:off x="11748117" y="6904700"/>
            <a:ext cx="792091" cy="792088"/>
            <a:chOff x="15738378" y="6472312"/>
            <a:chExt cx="792091" cy="792088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253E098-0F01-44B7-B821-3EB02D5DF6F6}"/>
                </a:ext>
              </a:extLst>
            </p:cNvPr>
            <p:cNvSpPr/>
            <p:nvPr/>
          </p:nvSpPr>
          <p:spPr bwMode="auto">
            <a:xfrm>
              <a:off x="15738378" y="6472312"/>
              <a:ext cx="792091" cy="792088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iberation Sans Regular" charset="0"/>
                <a:ea typeface="PingFang SC Regular" charset="0"/>
                <a:cs typeface="PingFang SC Regular" charset="0"/>
                <a:sym typeface="Liberation Sans Regular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C2B6CE4-11B2-40B5-AF06-9F139FF7DA53}"/>
                </a:ext>
              </a:extLst>
            </p:cNvPr>
            <p:cNvSpPr txBox="1"/>
            <p:nvPr/>
          </p:nvSpPr>
          <p:spPr>
            <a:xfrm>
              <a:off x="15880560" y="6529802"/>
              <a:ext cx="64807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CDD2D32F-7000-42FA-8583-CBB47387C3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32" t="5591" r="8050" b="1330"/>
          <a:stretch/>
        </p:blipFill>
        <p:spPr>
          <a:xfrm>
            <a:off x="13097326" y="7974775"/>
            <a:ext cx="5826319" cy="453814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9AD9DC74-55D5-4A58-8483-BA268F09E6D8}"/>
              </a:ext>
            </a:extLst>
          </p:cNvPr>
          <p:cNvSpPr txBox="1"/>
          <p:nvPr/>
        </p:nvSpPr>
        <p:spPr>
          <a:xfrm>
            <a:off x="1872180" y="6883524"/>
            <a:ext cx="8795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Active Subspace offers more efficient UQ analysis</a:t>
            </a:r>
            <a:endParaRPr lang="zh-CN" altLang="en-US" sz="4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0D31A61-5041-49E8-92F6-70BB7489C1F5}"/>
              </a:ext>
            </a:extLst>
          </p:cNvPr>
          <p:cNvSpPr txBox="1"/>
          <p:nvPr/>
        </p:nvSpPr>
        <p:spPr>
          <a:xfrm>
            <a:off x="12924793" y="6988902"/>
            <a:ext cx="7589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One Active Variable is sufficient</a:t>
            </a:r>
            <a:endParaRPr lang="zh-CN" altLang="en-US" sz="4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A77891-CE6F-47EF-9CFA-803B4AC07484}"/>
              </a:ext>
            </a:extLst>
          </p:cNvPr>
          <p:cNvSpPr txBox="1"/>
          <p:nvPr/>
        </p:nvSpPr>
        <p:spPr>
          <a:xfrm>
            <a:off x="1884837" y="2058988"/>
            <a:ext cx="14237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A procedure to estimate adequate length of CFD time series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19972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32" grpId="0"/>
      <p:bldP spid="33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3A17B-DC20-4A9D-AC31-066AAD0D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Back-up Slides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20E941-87F7-4DD3-AA82-9C562EDDD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080181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A5D34-6BD8-4315-BBAD-B9A146F8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Impulse Response Identification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0B66A5-A71B-4E3F-8551-194F4EF4B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01EA35-76D5-4CE3-8AE0-FCEDF07C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28" y="2491533"/>
            <a:ext cx="6400028" cy="25324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6A5348-BB61-43ED-9D12-F6909F483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864" y="2816237"/>
            <a:ext cx="792088" cy="9415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E08A0A-6B2D-4F3A-84A9-9B7DB736D422}"/>
              </a:ext>
            </a:extLst>
          </p:cNvPr>
          <p:cNvSpPr txBox="1"/>
          <p:nvPr/>
        </p:nvSpPr>
        <p:spPr>
          <a:xfrm>
            <a:off x="10595992" y="2933063"/>
            <a:ext cx="11282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Velocity fluctuation upstream of the flame</a:t>
            </a:r>
            <a:endParaRPr lang="zh-CN" altLang="en-US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ACEC63-3EE7-4E6B-BD09-84252885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856" y="3960820"/>
            <a:ext cx="813619" cy="8636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C36105-B029-4A94-BC5D-CD5D1F5C2CC0}"/>
              </a:ext>
            </a:extLst>
          </p:cNvPr>
          <p:cNvSpPr txBox="1"/>
          <p:nvPr/>
        </p:nvSpPr>
        <p:spPr>
          <a:xfrm>
            <a:off x="10635456" y="4038721"/>
            <a:ext cx="11282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Global heat release rate fluctuation</a:t>
            </a:r>
            <a:endParaRPr lang="zh-CN" altLang="en-US" sz="4000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64B6F492-4021-49E9-B3AC-7C1E39EFB149}"/>
              </a:ext>
            </a:extLst>
          </p:cNvPr>
          <p:cNvSpPr/>
          <p:nvPr/>
        </p:nvSpPr>
        <p:spPr bwMode="auto">
          <a:xfrm rot="16200000">
            <a:off x="3863723" y="3126779"/>
            <a:ext cx="710438" cy="4536504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964A84-BAD8-48E4-A30B-539B3471919C}"/>
              </a:ext>
            </a:extLst>
          </p:cNvPr>
          <p:cNvSpPr txBox="1"/>
          <p:nvPr/>
        </p:nvSpPr>
        <p:spPr>
          <a:xfrm>
            <a:off x="2819128" y="5959614"/>
            <a:ext cx="3265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Convolution</a:t>
            </a:r>
            <a:endParaRPr lang="zh-CN" altLang="en-US" sz="4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F9E7DB-DF48-4C49-8647-486EA687C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24" y="7616966"/>
            <a:ext cx="629105" cy="11912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862966-03AB-4C05-977A-CD1D8C92D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8" y="9413414"/>
            <a:ext cx="522535" cy="9859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6BB200-38B2-48B4-AF06-8A53551C95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93" r="7507"/>
          <a:stretch/>
        </p:blipFill>
        <p:spPr>
          <a:xfrm>
            <a:off x="1018928" y="7436651"/>
            <a:ext cx="7948191" cy="15770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8191B61-B2F3-45BA-AD0F-4510F2977F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32" r="8173"/>
          <a:stretch/>
        </p:blipFill>
        <p:spPr>
          <a:xfrm>
            <a:off x="969513" y="9266920"/>
            <a:ext cx="7909954" cy="1577044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C30B8A87-3C0F-4B89-BF48-C0BBFE18D3E1}"/>
              </a:ext>
            </a:extLst>
          </p:cNvPr>
          <p:cNvSpPr/>
          <p:nvPr/>
        </p:nvSpPr>
        <p:spPr bwMode="auto">
          <a:xfrm>
            <a:off x="9492568" y="8808251"/>
            <a:ext cx="3425664" cy="870006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7E9AD2-85F5-4211-BD68-0FFFE1DA8CE2}"/>
              </a:ext>
            </a:extLst>
          </p:cNvPr>
          <p:cNvSpPr txBox="1"/>
          <p:nvPr/>
        </p:nvSpPr>
        <p:spPr>
          <a:xfrm>
            <a:off x="9443864" y="8022465"/>
            <a:ext cx="3425664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Least Square</a:t>
            </a:r>
            <a:endParaRPr lang="zh-CN" altLang="en-US" sz="4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9BE85D-8776-4AAF-BA74-002A10130024}"/>
              </a:ext>
            </a:extLst>
          </p:cNvPr>
          <p:cNvSpPr txBox="1"/>
          <p:nvPr/>
        </p:nvSpPr>
        <p:spPr>
          <a:xfrm>
            <a:off x="13650432" y="8333094"/>
            <a:ext cx="3425664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Estimations</a:t>
            </a:r>
            <a:endParaRPr lang="zh-CN" altLang="en-US" sz="4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36F3E3-5B3C-44F1-90CE-58B683129D37}"/>
              </a:ext>
            </a:extLst>
          </p:cNvPr>
          <p:cNvSpPr txBox="1"/>
          <p:nvPr/>
        </p:nvSpPr>
        <p:spPr>
          <a:xfrm>
            <a:off x="13652503" y="9307099"/>
            <a:ext cx="6160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Estimation Error (Covariance matrix)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0990458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F6D1E96-7C03-4403-A546-6D600F5F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360" y="5931707"/>
            <a:ext cx="4802432" cy="17604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61C1B4D-0116-409A-BF91-0BC0F854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focus on flame impulse response model in the current study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BDE7A5-58D5-42C3-8EAB-1DFC8256C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88" t="5840" r="4887"/>
          <a:stretch/>
        </p:blipFill>
        <p:spPr>
          <a:xfrm>
            <a:off x="6862705" y="3213695"/>
            <a:ext cx="6175730" cy="524044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D3EDB2-E9E2-433E-9160-732F460A0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6A79573-7B8C-4655-AC1E-1CEBBB32621F}"/>
              </a:ext>
            </a:extLst>
          </p:cNvPr>
          <p:cNvSpPr/>
          <p:nvPr/>
        </p:nvSpPr>
        <p:spPr bwMode="auto">
          <a:xfrm>
            <a:off x="6189385" y="5262790"/>
            <a:ext cx="552557" cy="635298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89C5E6F-F966-4A08-AAA7-2A5BBD9B2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227" y="6546216"/>
            <a:ext cx="713531" cy="73582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6A7FAD-B7FF-447D-83CB-7B79D39FC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83" y="3638925"/>
            <a:ext cx="1267977" cy="8938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00F22C-F40D-4662-944C-1E4D9A39E851}"/>
              </a:ext>
            </a:extLst>
          </p:cNvPr>
          <p:cNvSpPr txBox="1"/>
          <p:nvPr/>
        </p:nvSpPr>
        <p:spPr>
          <a:xfrm>
            <a:off x="16552464" y="3445996"/>
            <a:ext cx="4808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Acoustic Solver</a:t>
            </a:r>
            <a:endParaRPr lang="zh-CN" altLang="en-US" sz="4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6FA02B-BB1E-40E0-AFFF-C2A8846B7E78}"/>
              </a:ext>
            </a:extLst>
          </p:cNvPr>
          <p:cNvSpPr txBox="1"/>
          <p:nvPr/>
        </p:nvSpPr>
        <p:spPr>
          <a:xfrm>
            <a:off x="16542560" y="4235764"/>
            <a:ext cx="480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/>
              <a:t>+</a:t>
            </a:r>
            <a:endParaRPr lang="zh-CN" altLang="en-US" sz="5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501061-1A53-4BF3-8CB4-FBF47E4175EC}"/>
              </a:ext>
            </a:extLst>
          </p:cNvPr>
          <p:cNvSpPr txBox="1"/>
          <p:nvPr/>
        </p:nvSpPr>
        <p:spPr>
          <a:xfrm>
            <a:off x="16552464" y="5170731"/>
            <a:ext cx="4808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FF0000"/>
                </a:solidFill>
              </a:rPr>
              <a:t>Flame Model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cxnSp>
        <p:nvCxnSpPr>
          <p:cNvPr id="11" name="直接连接符 14">
            <a:extLst>
              <a:ext uri="{FF2B5EF4-FFF2-40B4-BE49-F238E27FC236}">
                <a16:creationId xmlns:a16="http://schemas.microsoft.com/office/drawing/2014/main" id="{44504773-F2CD-44ED-8445-2970A8DD8E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1514" y="6467144"/>
            <a:ext cx="2535966" cy="0"/>
          </a:xfrm>
          <a:prstGeom prst="line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D3F7E03-53BF-4A3E-B7E3-1D8B97B710CB}"/>
              </a:ext>
            </a:extLst>
          </p:cNvPr>
          <p:cNvSpPr/>
          <p:nvPr/>
        </p:nvSpPr>
        <p:spPr bwMode="auto">
          <a:xfrm>
            <a:off x="3827240" y="5031675"/>
            <a:ext cx="2006869" cy="1080120"/>
          </a:xfrm>
          <a:prstGeom prst="roundRect">
            <a:avLst/>
          </a:prstGeom>
          <a:ln w="762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ECCC0F1-A791-4323-B5D8-597F244D00D4}"/>
              </a:ext>
            </a:extLst>
          </p:cNvPr>
          <p:cNvSpPr txBox="1"/>
          <p:nvPr/>
        </p:nvSpPr>
        <p:spPr>
          <a:xfrm>
            <a:off x="3862184" y="5173771"/>
            <a:ext cx="2006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Flame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60A8FDDF-30D3-41E0-B6F0-123D4ABF4230}"/>
              </a:ext>
            </a:extLst>
          </p:cNvPr>
          <p:cNvSpPr/>
          <p:nvPr/>
        </p:nvSpPr>
        <p:spPr bwMode="auto">
          <a:xfrm>
            <a:off x="3047480" y="5259684"/>
            <a:ext cx="552557" cy="635298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27A1078-E0E8-4E6E-8AF0-CAF5E8DAFB41}"/>
              </a:ext>
            </a:extLst>
          </p:cNvPr>
          <p:cNvCxnSpPr>
            <a:cxnSpLocks/>
          </p:cNvCxnSpPr>
          <p:nvPr/>
        </p:nvCxnSpPr>
        <p:spPr bwMode="auto">
          <a:xfrm>
            <a:off x="1219876" y="4795292"/>
            <a:ext cx="0" cy="167185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0C319AD-FA82-4862-AF78-CBC0762CE28C}"/>
              </a:ext>
            </a:extLst>
          </p:cNvPr>
          <p:cNvSpPr/>
          <p:nvPr/>
        </p:nvSpPr>
        <p:spPr>
          <a:xfrm>
            <a:off x="7441710" y="2268304"/>
            <a:ext cx="5017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Impulse Response </a:t>
            </a:r>
            <a:endParaRPr lang="zh-CN" altLang="en-US" sz="4400" dirty="0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43BC63EE-45A3-45D3-9ECC-08E1E0D26B77}"/>
              </a:ext>
            </a:extLst>
          </p:cNvPr>
          <p:cNvSpPr/>
          <p:nvPr/>
        </p:nvSpPr>
        <p:spPr bwMode="auto">
          <a:xfrm>
            <a:off x="13188280" y="5282143"/>
            <a:ext cx="3816424" cy="615945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F94CD51-3F15-4B45-B075-9CDD71A77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977" y="9876087"/>
            <a:ext cx="648472" cy="122795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83AE0B2-31B4-45B1-B6AF-8896E8284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828" y="11604279"/>
            <a:ext cx="538621" cy="1016266"/>
          </a:xfrm>
          <a:prstGeom prst="rect">
            <a:avLst/>
          </a:prstGeom>
        </p:spPr>
      </p:pic>
      <p:sp>
        <p:nvSpPr>
          <p:cNvPr id="44" name="左大括号 43">
            <a:extLst>
              <a:ext uri="{FF2B5EF4-FFF2-40B4-BE49-F238E27FC236}">
                <a16:creationId xmlns:a16="http://schemas.microsoft.com/office/drawing/2014/main" id="{E7BF0244-EE44-4B68-883A-887EBC7D2F15}"/>
              </a:ext>
            </a:extLst>
          </p:cNvPr>
          <p:cNvSpPr/>
          <p:nvPr/>
        </p:nvSpPr>
        <p:spPr bwMode="auto">
          <a:xfrm>
            <a:off x="5446297" y="10406869"/>
            <a:ext cx="538621" cy="1873981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1F917F72-AEBC-4C69-BD60-B0EBF9A92E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490" r="9180" b="16391"/>
          <a:stretch/>
        </p:blipFill>
        <p:spPr>
          <a:xfrm>
            <a:off x="6862705" y="11473765"/>
            <a:ext cx="6446339" cy="114678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76F81AF-75D0-4742-80D0-824DD36C3E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07" r="8961" b="15720"/>
          <a:stretch/>
        </p:blipFill>
        <p:spPr>
          <a:xfrm>
            <a:off x="6877975" y="9910719"/>
            <a:ext cx="6446339" cy="1155977"/>
          </a:xfrm>
          <a:prstGeom prst="rect">
            <a:avLst/>
          </a:prstGeom>
        </p:spPr>
      </p:pic>
      <p:sp>
        <p:nvSpPr>
          <p:cNvPr id="48" name="箭头: 右 47">
            <a:extLst>
              <a:ext uri="{FF2B5EF4-FFF2-40B4-BE49-F238E27FC236}">
                <a16:creationId xmlns:a16="http://schemas.microsoft.com/office/drawing/2014/main" id="{2CD8717C-F7AF-419E-B821-14FE0CE23B74}"/>
              </a:ext>
            </a:extLst>
          </p:cNvPr>
          <p:cNvSpPr/>
          <p:nvPr/>
        </p:nvSpPr>
        <p:spPr bwMode="auto">
          <a:xfrm rot="16200000">
            <a:off x="9453493" y="8743425"/>
            <a:ext cx="994154" cy="878005"/>
          </a:xfrm>
          <a:prstGeom prst="right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CD28F6-4406-4691-836F-0432AF1E4BD7}"/>
              </a:ext>
            </a:extLst>
          </p:cNvPr>
          <p:cNvSpPr txBox="1"/>
          <p:nvPr/>
        </p:nvSpPr>
        <p:spPr>
          <a:xfrm>
            <a:off x="10668000" y="8767642"/>
            <a:ext cx="6028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System Identification</a:t>
            </a:r>
            <a:endParaRPr lang="zh-CN" altLang="en-US" sz="4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FD90C0-F769-40F8-8971-61F4C39937B3}"/>
              </a:ext>
            </a:extLst>
          </p:cNvPr>
          <p:cNvSpPr txBox="1"/>
          <p:nvPr/>
        </p:nvSpPr>
        <p:spPr>
          <a:xfrm>
            <a:off x="946920" y="6494448"/>
            <a:ext cx="4320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2C07C17-A162-459D-A73D-995515B6EEA5}"/>
              </a:ext>
            </a:extLst>
          </p:cNvPr>
          <p:cNvSpPr/>
          <p:nvPr/>
        </p:nvSpPr>
        <p:spPr bwMode="auto">
          <a:xfrm>
            <a:off x="1067185" y="4677977"/>
            <a:ext cx="305381" cy="28802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D5E4E5F-C4A1-4D69-BCE6-22BF0AC6092C}"/>
              </a:ext>
            </a:extLst>
          </p:cNvPr>
          <p:cNvSpPr/>
          <p:nvPr/>
        </p:nvSpPr>
        <p:spPr bwMode="auto">
          <a:xfrm>
            <a:off x="1379934" y="6307460"/>
            <a:ext cx="305381" cy="28802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662CE02-3593-4FB1-AF3D-D983A889873D}"/>
              </a:ext>
            </a:extLst>
          </p:cNvPr>
          <p:cNvSpPr/>
          <p:nvPr/>
        </p:nvSpPr>
        <p:spPr bwMode="auto">
          <a:xfrm>
            <a:off x="1907360" y="6323131"/>
            <a:ext cx="305381" cy="28802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E7E2F78-3DB9-4683-A118-125FD48C288D}"/>
              </a:ext>
            </a:extLst>
          </p:cNvPr>
          <p:cNvSpPr/>
          <p:nvPr/>
        </p:nvSpPr>
        <p:spPr bwMode="auto">
          <a:xfrm>
            <a:off x="2426754" y="6318534"/>
            <a:ext cx="305381" cy="28802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7B98860-003F-46D8-B121-2AA48990B5CB}"/>
              </a:ext>
            </a:extLst>
          </p:cNvPr>
          <p:cNvSpPr/>
          <p:nvPr/>
        </p:nvSpPr>
        <p:spPr bwMode="auto">
          <a:xfrm>
            <a:off x="751840" y="6318534"/>
            <a:ext cx="305381" cy="28802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008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27" grpId="0" animBg="1"/>
      <p:bldP spid="26" grpId="0"/>
      <p:bldP spid="28" grpId="0" animBg="1"/>
      <p:bldP spid="36" grpId="0" animBg="1"/>
      <p:bldP spid="44" grpId="0" animBg="1"/>
      <p:bldP spid="48" grpId="0" animBg="1"/>
      <p:bldP spid="49" grpId="0"/>
      <p:bldP spid="4" grpId="0"/>
      <p:bldP spid="13" grpId="0" animBg="1"/>
      <p:bldP spid="33" grpId="0" animBg="1"/>
      <p:bldP spid="37" grpId="0" animBg="1"/>
      <p:bldP spid="38" grpId="0" animBg="1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9B7D2-62A0-454B-84CC-DA31E5F8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Impulse Response Model is identified through LES simulations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A6674F-4B95-40D0-9B8F-47CCD0689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CEC20A-83A1-4C77-84B6-C945811C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7" t="5612" r="6673" b="52377"/>
          <a:stretch/>
        </p:blipFill>
        <p:spPr>
          <a:xfrm>
            <a:off x="12036152" y="2484990"/>
            <a:ext cx="8515905" cy="31862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D02D84-1AE3-4178-89FF-0CAE2D95D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7" t="50416" r="6423" b="486"/>
          <a:stretch/>
        </p:blipFill>
        <p:spPr>
          <a:xfrm>
            <a:off x="11964144" y="5991311"/>
            <a:ext cx="8712968" cy="3788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387AA9-1A0B-4BC1-90E1-48EEFF23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024" y="2995092"/>
            <a:ext cx="865655" cy="16392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826482-D701-4393-AE55-AFE8BB35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975" y="6633840"/>
            <a:ext cx="796828" cy="15034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DAF285-22DD-4856-97FB-1E8599BB8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59026" y="-828691"/>
            <a:ext cx="3186275" cy="94139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FCA7E2-091C-467C-B5A1-6A601066AF4F}"/>
              </a:ext>
            </a:extLst>
          </p:cNvPr>
          <p:cNvSpPr txBox="1"/>
          <p:nvPr/>
        </p:nvSpPr>
        <p:spPr>
          <a:xfrm>
            <a:off x="433335" y="5975137"/>
            <a:ext cx="10090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Test Rig: A turbulent, premixed Swirl Burner </a:t>
            </a:r>
            <a:endParaRPr lang="zh-CN" altLang="en-US" sz="4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6233F2-5349-4018-91FD-76B157763DEE}"/>
              </a:ext>
            </a:extLst>
          </p:cNvPr>
          <p:cNvSpPr txBox="1"/>
          <p:nvPr/>
        </p:nvSpPr>
        <p:spPr>
          <a:xfrm>
            <a:off x="14556432" y="9897274"/>
            <a:ext cx="39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LES time series</a:t>
            </a:r>
            <a:endParaRPr lang="zh-CN" altLang="en-US" sz="4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6C1900-6A5E-4C01-A7D3-2685C80B1779}"/>
              </a:ext>
            </a:extLst>
          </p:cNvPr>
          <p:cNvSpPr txBox="1"/>
          <p:nvPr/>
        </p:nvSpPr>
        <p:spPr>
          <a:xfrm>
            <a:off x="18156832" y="9795782"/>
            <a:ext cx="41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8CE3FD-BFD6-4568-91D3-1A25028C102D}"/>
              </a:ext>
            </a:extLst>
          </p:cNvPr>
          <p:cNvSpPr txBox="1"/>
          <p:nvPr/>
        </p:nvSpPr>
        <p:spPr>
          <a:xfrm>
            <a:off x="12036152" y="11293143"/>
            <a:ext cx="11305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[</a:t>
            </a:r>
            <a:r>
              <a:rPr lang="en-US" altLang="zh-CN" sz="3600" b="1" dirty="0"/>
              <a:t>1</a:t>
            </a:r>
            <a:r>
              <a:rPr lang="en-US" altLang="zh-CN" sz="3600" dirty="0"/>
              <a:t>] Luis Tay-Wo-Chong et al., 2010 in ASME</a:t>
            </a:r>
            <a:endParaRPr lang="zh-CN" altLang="en-US" sz="3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1296AD-531C-4A3E-B5EE-1A0FEFFB1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86" t="6013" r="5296"/>
          <a:stretch/>
        </p:blipFill>
        <p:spPr>
          <a:xfrm>
            <a:off x="2891137" y="7077008"/>
            <a:ext cx="6408712" cy="550090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7F07C6-338C-4A50-8B73-A3B7A5CAA5E6}"/>
              </a:ext>
            </a:extLst>
          </p:cNvPr>
          <p:cNvSpPr txBox="1"/>
          <p:nvPr/>
        </p:nvSpPr>
        <p:spPr>
          <a:xfrm>
            <a:off x="605916" y="9189388"/>
            <a:ext cx="214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95% CI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777485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377DE-6826-4C0D-ACE6-88BCD611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Acoustic Network Model and its model parameters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220A29-F8AA-4CF2-8E48-8CFF5C3B7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BD4CC7-EDC0-4A34-B2EB-F35EE9D6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1395" y="-628872"/>
            <a:ext cx="3186275" cy="94139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02FD21-AB23-4A77-9215-98F6F1E9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0" y="5752231"/>
            <a:ext cx="10921415" cy="30243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F015E3-F00A-41B6-96C0-B48F1E126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73" b="2576"/>
          <a:stretch/>
        </p:blipFill>
        <p:spPr>
          <a:xfrm>
            <a:off x="11561502" y="2959386"/>
            <a:ext cx="8755570" cy="95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236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34C61-7ED1-4222-AC4B-9C5917E3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Active Subspace Identification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33056C-1A03-4AA6-B839-D1F294398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5D3BA184-3BB9-4ED7-87EB-C71B1DD30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" t="26187" r="1917" b="17696"/>
          <a:stretch>
            <a:fillRect/>
          </a:stretch>
        </p:blipFill>
        <p:spPr bwMode="auto">
          <a:xfrm>
            <a:off x="1042301" y="2989262"/>
            <a:ext cx="6119812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4E7EB108-B955-4335-89B9-A19E320E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27985"/>
            <a:ext cx="7127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801E80E0-D024-4E60-8701-4E943F4B5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7" t="21445" r="29617" b="5299"/>
          <a:stretch>
            <a:fillRect/>
          </a:stretch>
        </p:blipFill>
        <p:spPr bwMode="auto">
          <a:xfrm>
            <a:off x="298450" y="6451947"/>
            <a:ext cx="25749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5CFAB2BC-C36F-4A9C-BFEE-4F221CC09F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26746" r="33295" b="18314"/>
          <a:stretch>
            <a:fillRect/>
          </a:stretch>
        </p:blipFill>
        <p:spPr bwMode="auto">
          <a:xfrm>
            <a:off x="3322638" y="6507510"/>
            <a:ext cx="2120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794DDA7F-25AE-4122-BDEF-FEB0DBA24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6" t="24240" r="35178" b="13371"/>
          <a:stretch>
            <a:fillRect/>
          </a:stretch>
        </p:blipFill>
        <p:spPr bwMode="auto">
          <a:xfrm>
            <a:off x="5443538" y="6451947"/>
            <a:ext cx="196056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49E5051-F7E8-46B5-A117-299FAEA2C54A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flipV="1">
            <a:off x="8147050" y="5951885"/>
            <a:ext cx="504825" cy="0"/>
          </a:xfrm>
          <a:prstGeom prst="line">
            <a:avLst/>
          </a:prstGeom>
          <a:noFill/>
          <a:ln w="5715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直接连接符 11">
            <a:extLst>
              <a:ext uri="{FF2B5EF4-FFF2-40B4-BE49-F238E27FC236}">
                <a16:creationId xmlns:a16="http://schemas.microsoft.com/office/drawing/2014/main" id="{C7A294A8-08F6-454D-B36E-48D6FED72A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147050" y="6091585"/>
            <a:ext cx="504825" cy="0"/>
          </a:xfrm>
          <a:prstGeom prst="line">
            <a:avLst/>
          </a:prstGeom>
          <a:noFill/>
          <a:ln w="5715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D19E9A1-C8B3-472A-BB06-744350D7A3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28138" y="4281835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13">
            <a:extLst>
              <a:ext uri="{FF2B5EF4-FFF2-40B4-BE49-F238E27FC236}">
                <a16:creationId xmlns:a16="http://schemas.microsoft.com/office/drawing/2014/main" id="{341557EE-799F-4EF7-9C22-1BCE4BABBC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28138" y="4281835"/>
            <a:ext cx="0" cy="389890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AA49BFFD-6C3C-4BC7-A083-FB16CCACD6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396788" y="4281835"/>
            <a:ext cx="0" cy="389890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28">
            <a:extLst>
              <a:ext uri="{FF2B5EF4-FFF2-40B4-BE49-F238E27FC236}">
                <a16:creationId xmlns:a16="http://schemas.microsoft.com/office/drawing/2014/main" id="{22428460-903E-4F21-B3DE-366CF6B456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28138" y="8158510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连接符 29">
            <a:extLst>
              <a:ext uri="{FF2B5EF4-FFF2-40B4-BE49-F238E27FC236}">
                <a16:creationId xmlns:a16="http://schemas.microsoft.com/office/drawing/2014/main" id="{4544565C-58BF-4823-B9ED-B926C27B3B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180888" y="8180735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30">
            <a:extLst>
              <a:ext uri="{FF2B5EF4-FFF2-40B4-BE49-F238E27FC236}">
                <a16:creationId xmlns:a16="http://schemas.microsoft.com/office/drawing/2014/main" id="{812B1491-CE58-416F-91C1-CC1ED83CF0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180888" y="4281835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椭圆 23">
            <a:extLst>
              <a:ext uri="{FF2B5EF4-FFF2-40B4-BE49-F238E27FC236}">
                <a16:creationId xmlns:a16="http://schemas.microsoft.com/office/drawing/2014/main" id="{A8970884-996B-4A2D-810E-731EA095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4281835"/>
            <a:ext cx="358775" cy="3898900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" name="椭圆 32">
            <a:extLst>
              <a:ext uri="{FF2B5EF4-FFF2-40B4-BE49-F238E27FC236}">
                <a16:creationId xmlns:a16="http://schemas.microsoft.com/office/drawing/2014/main" id="{41C1B125-C605-4BC1-807A-EFDDCA3C6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6963" y="4281835"/>
            <a:ext cx="360362" cy="3898900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椭圆 33">
            <a:extLst>
              <a:ext uri="{FF2B5EF4-FFF2-40B4-BE49-F238E27FC236}">
                <a16:creationId xmlns:a16="http://schemas.microsoft.com/office/drawing/2014/main" id="{6AE76B63-178F-4BB9-9888-4F7A3C3EC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2575" y="4272310"/>
            <a:ext cx="360363" cy="3898900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20" name="直接连接符 34">
            <a:extLst>
              <a:ext uri="{FF2B5EF4-FFF2-40B4-BE49-F238E27FC236}">
                <a16:creationId xmlns:a16="http://schemas.microsoft.com/office/drawing/2014/main" id="{8DECD633-8EB6-482E-B2B4-F41FB4B9D5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596563" y="6164610"/>
            <a:ext cx="792162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1" name="图片 38">
            <a:extLst>
              <a:ext uri="{FF2B5EF4-FFF2-40B4-BE49-F238E27FC236}">
                <a16:creationId xmlns:a16="http://schemas.microsoft.com/office/drawing/2014/main" id="{0652A6B3-FA35-4861-8A5E-21EA91465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7" t="21445" r="29617" b="5299"/>
          <a:stretch>
            <a:fillRect/>
          </a:stretch>
        </p:blipFill>
        <p:spPr bwMode="auto">
          <a:xfrm>
            <a:off x="9561513" y="8180735"/>
            <a:ext cx="2573337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直接连接符 39">
            <a:extLst>
              <a:ext uri="{FF2B5EF4-FFF2-40B4-BE49-F238E27FC236}">
                <a16:creationId xmlns:a16="http://schemas.microsoft.com/office/drawing/2014/main" id="{CBAB5AAA-1779-4B47-9C77-9CF52D0FD8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612688" y="4281835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40">
            <a:extLst>
              <a:ext uri="{FF2B5EF4-FFF2-40B4-BE49-F238E27FC236}">
                <a16:creationId xmlns:a16="http://schemas.microsoft.com/office/drawing/2014/main" id="{2BB2CB1A-FA5C-40D9-AD7D-D7629BA764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612688" y="4281835"/>
            <a:ext cx="0" cy="389890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41">
            <a:extLst>
              <a:ext uri="{FF2B5EF4-FFF2-40B4-BE49-F238E27FC236}">
                <a16:creationId xmlns:a16="http://schemas.microsoft.com/office/drawing/2014/main" id="{CE557E52-33C1-4124-8450-8983749269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612688" y="8158510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" name="图片 36">
            <a:extLst>
              <a:ext uri="{FF2B5EF4-FFF2-40B4-BE49-F238E27FC236}">
                <a16:creationId xmlns:a16="http://schemas.microsoft.com/office/drawing/2014/main" id="{9CFA68E3-457A-42D2-BF3E-228758799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4" t="20375" r="26074"/>
          <a:stretch>
            <a:fillRect/>
          </a:stretch>
        </p:blipFill>
        <p:spPr bwMode="auto">
          <a:xfrm>
            <a:off x="12973050" y="4004022"/>
            <a:ext cx="5048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37">
            <a:extLst>
              <a:ext uri="{FF2B5EF4-FFF2-40B4-BE49-F238E27FC236}">
                <a16:creationId xmlns:a16="http://schemas.microsoft.com/office/drawing/2014/main" id="{03D5308F-5F0A-4C3B-B03D-57CB57313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1025" y="4781897"/>
            <a:ext cx="97155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接连接符 44">
            <a:extLst>
              <a:ext uri="{FF2B5EF4-FFF2-40B4-BE49-F238E27FC236}">
                <a16:creationId xmlns:a16="http://schemas.microsoft.com/office/drawing/2014/main" id="{90FCF82E-98FF-4DBF-A3C1-0E9AF9CAC3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708313" y="4265960"/>
            <a:ext cx="0" cy="389890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45">
            <a:extLst>
              <a:ext uri="{FF2B5EF4-FFF2-40B4-BE49-F238E27FC236}">
                <a16:creationId xmlns:a16="http://schemas.microsoft.com/office/drawing/2014/main" id="{FED3CDD1-9370-4A0B-A83E-D16AFF7E8A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92413" y="8164860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46">
            <a:extLst>
              <a:ext uri="{FF2B5EF4-FFF2-40B4-BE49-F238E27FC236}">
                <a16:creationId xmlns:a16="http://schemas.microsoft.com/office/drawing/2014/main" id="{38EA49A7-9321-4FBE-B7C0-E8A71DDDD9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92413" y="4265960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43">
            <a:extLst>
              <a:ext uri="{FF2B5EF4-FFF2-40B4-BE49-F238E27FC236}">
                <a16:creationId xmlns:a16="http://schemas.microsoft.com/office/drawing/2014/main" id="{E23A6EC9-D4DB-469F-ABF8-BD61A572E7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052550" y="6091585"/>
            <a:ext cx="431800" cy="792162"/>
          </a:xfrm>
          <a:prstGeom prst="line">
            <a:avLst/>
          </a:prstGeom>
          <a:noFill/>
          <a:ln w="38100" algn="ctr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1" name="图片 47">
            <a:extLst>
              <a:ext uri="{FF2B5EF4-FFF2-40B4-BE49-F238E27FC236}">
                <a16:creationId xmlns:a16="http://schemas.microsoft.com/office/drawing/2014/main" id="{5B4C4635-172A-4FEA-A843-83D20A207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t="20132" r="22729" b="3818"/>
          <a:stretch>
            <a:fillRect/>
          </a:stretch>
        </p:blipFill>
        <p:spPr bwMode="auto">
          <a:xfrm>
            <a:off x="14971713" y="7548910"/>
            <a:ext cx="504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直接连接符 50">
            <a:extLst>
              <a:ext uri="{FF2B5EF4-FFF2-40B4-BE49-F238E27FC236}">
                <a16:creationId xmlns:a16="http://schemas.microsoft.com/office/drawing/2014/main" id="{E78B8280-5891-4FF0-88C3-E08A73E993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924213" y="4281835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连接符 51">
            <a:extLst>
              <a:ext uri="{FF2B5EF4-FFF2-40B4-BE49-F238E27FC236}">
                <a16:creationId xmlns:a16="http://schemas.microsoft.com/office/drawing/2014/main" id="{AF8A4D6C-AC99-4AD5-86F7-B80A33ECB4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924213" y="4281835"/>
            <a:ext cx="0" cy="389890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连接符 52">
            <a:extLst>
              <a:ext uri="{FF2B5EF4-FFF2-40B4-BE49-F238E27FC236}">
                <a16:creationId xmlns:a16="http://schemas.microsoft.com/office/drawing/2014/main" id="{7CED918D-09B4-4661-91C7-548ABA3E54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924213" y="8158510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连接符 55">
            <a:extLst>
              <a:ext uri="{FF2B5EF4-FFF2-40B4-BE49-F238E27FC236}">
                <a16:creationId xmlns:a16="http://schemas.microsoft.com/office/drawing/2014/main" id="{62555E6C-CC2E-4E5C-8E9D-6EC9063F56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380200" y="4265960"/>
            <a:ext cx="0" cy="389890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连接符 56">
            <a:extLst>
              <a:ext uri="{FF2B5EF4-FFF2-40B4-BE49-F238E27FC236}">
                <a16:creationId xmlns:a16="http://schemas.microsoft.com/office/drawing/2014/main" id="{6DAD81CA-E037-487C-8010-87EE99AA55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164300" y="8164860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连接符 57">
            <a:extLst>
              <a:ext uri="{FF2B5EF4-FFF2-40B4-BE49-F238E27FC236}">
                <a16:creationId xmlns:a16="http://schemas.microsoft.com/office/drawing/2014/main" id="{6E3D3A74-3A06-4AE2-9769-BAEB9869B6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164300" y="4265960"/>
            <a:ext cx="215900" cy="0"/>
          </a:xfrm>
          <a:prstGeom prst="lin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椭圆 60">
            <a:extLst>
              <a:ext uri="{FF2B5EF4-FFF2-40B4-BE49-F238E27FC236}">
                <a16:creationId xmlns:a16="http://schemas.microsoft.com/office/drawing/2014/main" id="{DBA21706-7785-4BB3-8D29-032716BD6E6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471231" y="2991991"/>
            <a:ext cx="360363" cy="3171825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" name="椭圆 61">
            <a:extLst>
              <a:ext uri="{FF2B5EF4-FFF2-40B4-BE49-F238E27FC236}">
                <a16:creationId xmlns:a16="http://schemas.microsoft.com/office/drawing/2014/main" id="{271593F1-3C9F-448A-9E70-CB32E5D7DB6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478375" y="3665885"/>
            <a:ext cx="358775" cy="3171825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40" name="直接连接符 62">
            <a:extLst>
              <a:ext uri="{FF2B5EF4-FFF2-40B4-BE49-F238E27FC236}">
                <a16:creationId xmlns:a16="http://schemas.microsoft.com/office/drawing/2014/main" id="{79C5BE6B-6576-4E73-A204-6367D2CEB4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724438" y="5707410"/>
            <a:ext cx="0" cy="600075"/>
          </a:xfrm>
          <a:prstGeom prst="line">
            <a:avLst/>
          </a:prstGeom>
          <a:noFill/>
          <a:ln w="38100" algn="ctr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椭圆 64">
            <a:extLst>
              <a:ext uri="{FF2B5EF4-FFF2-40B4-BE49-F238E27FC236}">
                <a16:creationId xmlns:a16="http://schemas.microsoft.com/office/drawing/2014/main" id="{B093F595-7247-4099-8C08-6C845FD32B9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505362" y="6275735"/>
            <a:ext cx="360363" cy="3170238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Liberation Sans Regular" pitchFamily="122" charset="0"/>
                <a:ea typeface="PingFang SC Regular" pitchFamily="122" charset="-122"/>
                <a:sym typeface="Liberation Sans Regular" pitchFamily="122" charset="0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2" name="图片 49">
            <a:extLst>
              <a:ext uri="{FF2B5EF4-FFF2-40B4-BE49-F238E27FC236}">
                <a16:creationId xmlns:a16="http://schemas.microsoft.com/office/drawing/2014/main" id="{26FC27D1-1E7B-43AD-A56F-15A7AF9774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100" y="3164235"/>
            <a:ext cx="10064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63">
            <a:extLst>
              <a:ext uri="{FF2B5EF4-FFF2-40B4-BE49-F238E27FC236}">
                <a16:creationId xmlns:a16="http://schemas.microsoft.com/office/drawing/2014/main" id="{F6874A4B-20D1-444E-BCA8-3EF400C6D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1" r="70499"/>
          <a:stretch>
            <a:fillRect/>
          </a:stretch>
        </p:blipFill>
        <p:spPr bwMode="auto">
          <a:xfrm>
            <a:off x="10209213" y="3142010"/>
            <a:ext cx="121285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67">
            <a:extLst>
              <a:ext uri="{FF2B5EF4-FFF2-40B4-BE49-F238E27FC236}">
                <a16:creationId xmlns:a16="http://schemas.microsoft.com/office/drawing/2014/main" id="{096D44E7-46BD-4EE1-B9CA-0163705D1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7" t="21445" r="29617" b="5299"/>
          <a:stretch>
            <a:fillRect/>
          </a:stretch>
        </p:blipFill>
        <p:spPr bwMode="auto">
          <a:xfrm>
            <a:off x="16365538" y="8158510"/>
            <a:ext cx="2574925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椭圆 46">
            <a:extLst>
              <a:ext uri="{FF2B5EF4-FFF2-40B4-BE49-F238E27FC236}">
                <a16:creationId xmlns:a16="http://schemas.microsoft.com/office/drawing/2014/main" id="{BAFF3534-7EF7-482C-97A9-C47D1DCF410C}"/>
              </a:ext>
            </a:extLst>
          </p:cNvPr>
          <p:cNvSpPr/>
          <p:nvPr/>
        </p:nvSpPr>
        <p:spPr bwMode="auto">
          <a:xfrm>
            <a:off x="1042300" y="5431185"/>
            <a:ext cx="979293" cy="106686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BBD708EF-5EF0-4DAB-AF63-B2F4CA04BB68}"/>
              </a:ext>
            </a:extLst>
          </p:cNvPr>
          <p:cNvSpPr/>
          <p:nvPr/>
        </p:nvSpPr>
        <p:spPr bwMode="auto">
          <a:xfrm>
            <a:off x="390681" y="5814879"/>
            <a:ext cx="971191" cy="3023737"/>
          </a:xfrm>
          <a:custGeom>
            <a:avLst/>
            <a:gdLst>
              <a:gd name="connsiteX0" fmla="*/ 504264 w 971191"/>
              <a:gd name="connsiteY0" fmla="*/ 118993 h 3023737"/>
              <a:gd name="connsiteX1" fmla="*/ 37336 w 971191"/>
              <a:gd name="connsiteY1" fmla="*/ 294091 h 3023737"/>
              <a:gd name="connsiteX2" fmla="*/ 134613 w 971191"/>
              <a:gd name="connsiteY2" fmla="*/ 2667640 h 3023737"/>
              <a:gd name="connsiteX3" fmla="*/ 971191 w 971191"/>
              <a:gd name="connsiteY3" fmla="*/ 3017836 h 302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191" h="3023737">
                <a:moveTo>
                  <a:pt x="504264" y="118993"/>
                </a:moveTo>
                <a:cubicBezTo>
                  <a:pt x="301604" y="-5845"/>
                  <a:pt x="98944" y="-130683"/>
                  <a:pt x="37336" y="294091"/>
                </a:cubicBezTo>
                <a:cubicBezTo>
                  <a:pt x="-24272" y="718865"/>
                  <a:pt x="-21029" y="2213683"/>
                  <a:pt x="134613" y="2667640"/>
                </a:cubicBezTo>
                <a:cubicBezTo>
                  <a:pt x="290255" y="3121597"/>
                  <a:pt x="818791" y="3008108"/>
                  <a:pt x="971191" y="3017836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13133A2-D137-4D34-BEB1-8CF836AA9DCD}"/>
              </a:ext>
            </a:extLst>
          </p:cNvPr>
          <p:cNvSpPr txBox="1"/>
          <p:nvPr/>
        </p:nvSpPr>
        <p:spPr>
          <a:xfrm>
            <a:off x="1393296" y="8180735"/>
            <a:ext cx="5382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Covariance matrix of gradient vector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2380640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F50EF-7F8F-4F6D-990E-2B47158D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Active Subspace Identification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01614A-524B-43F7-9416-EA80462160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1AC8CA-BEBF-4315-B9CB-5218290A1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4" r="7447"/>
          <a:stretch/>
        </p:blipFill>
        <p:spPr>
          <a:xfrm>
            <a:off x="658888" y="2563044"/>
            <a:ext cx="8807433" cy="6815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0D3495-DDB9-45EA-9BC5-139008909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2" r="7902"/>
          <a:stretch/>
        </p:blipFill>
        <p:spPr>
          <a:xfrm>
            <a:off x="10379968" y="2563044"/>
            <a:ext cx="9022403" cy="70073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E7EE25-D4A8-4043-B292-B1909AD8C3BF}"/>
              </a:ext>
            </a:extLst>
          </p:cNvPr>
          <p:cNvSpPr txBox="1"/>
          <p:nvPr/>
        </p:nvSpPr>
        <p:spPr>
          <a:xfrm>
            <a:off x="3467200" y="9640774"/>
            <a:ext cx="39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Case A</a:t>
            </a:r>
            <a:endParaRPr lang="zh-CN" altLang="en-US" sz="4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718A6C-B6A9-4CFB-979E-4EBE74CF078F}"/>
              </a:ext>
            </a:extLst>
          </p:cNvPr>
          <p:cNvSpPr txBox="1"/>
          <p:nvPr/>
        </p:nvSpPr>
        <p:spPr>
          <a:xfrm>
            <a:off x="13548320" y="9640774"/>
            <a:ext cx="39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Case B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5430448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05CED-9331-481A-8AEF-98C9DF0B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results for case A &amp; B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44224D-1A64-4048-ACC8-F908A25D8D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5DC66-8B55-4314-A4FC-B6BB28878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1" r="7479"/>
          <a:stretch/>
        </p:blipFill>
        <p:spPr>
          <a:xfrm>
            <a:off x="1306960" y="2707060"/>
            <a:ext cx="8724853" cy="6667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275DC7-77F0-48B0-A4FF-B2451499A9B9}"/>
              </a:ext>
            </a:extLst>
          </p:cNvPr>
          <p:cNvSpPr txBox="1"/>
          <p:nvPr/>
        </p:nvSpPr>
        <p:spPr>
          <a:xfrm>
            <a:off x="3467200" y="9640774"/>
            <a:ext cx="39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Case A</a:t>
            </a:r>
            <a:endParaRPr lang="zh-CN" altLang="en-US" sz="4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F62390-6D9C-4AEA-8D63-567C59CA6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1" r="7479"/>
          <a:stretch/>
        </p:blipFill>
        <p:spPr>
          <a:xfrm>
            <a:off x="11304580" y="2707060"/>
            <a:ext cx="8724460" cy="6667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7AB637-F679-4C1A-B2C6-A0ACD2114CD1}"/>
              </a:ext>
            </a:extLst>
          </p:cNvPr>
          <p:cNvSpPr txBox="1"/>
          <p:nvPr/>
        </p:nvSpPr>
        <p:spPr>
          <a:xfrm>
            <a:off x="13709331" y="9640774"/>
            <a:ext cx="39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Case B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5394035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76936-4792-4EB7-BF92-23A64766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PDF of modal growth rate in terms of cycle increment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D618E1-E5A3-4AA8-B8E5-794155BF38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D94CD2-5ED1-4F52-8BA5-80BD0F04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44" y="2671056"/>
            <a:ext cx="17922968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593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C43EB-483A-40A2-B24D-7C224C5A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validation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1BE28C-E883-4980-834B-2234C9E72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B0E72F-C7DB-4350-95BA-541222CA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1" r="7479"/>
          <a:stretch/>
        </p:blipFill>
        <p:spPr>
          <a:xfrm>
            <a:off x="946920" y="2636156"/>
            <a:ext cx="8724460" cy="666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C6669D-EB43-4616-9ECA-0DBC220A2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1" r="7479"/>
          <a:stretch/>
        </p:blipFill>
        <p:spPr>
          <a:xfrm>
            <a:off x="10668000" y="2656008"/>
            <a:ext cx="8724460" cy="6667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5207B6-1F34-4B85-8B34-C0542B128F64}"/>
              </a:ext>
            </a:extLst>
          </p:cNvPr>
          <p:cNvSpPr txBox="1"/>
          <p:nvPr/>
        </p:nvSpPr>
        <p:spPr>
          <a:xfrm>
            <a:off x="3467200" y="9640774"/>
            <a:ext cx="39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500 </a:t>
            </a:r>
            <a:r>
              <a:rPr lang="en-US" altLang="zh-CN" sz="4000" dirty="0" err="1"/>
              <a:t>ms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97A0E6-F5CB-4B42-B19A-83D18924F370}"/>
              </a:ext>
            </a:extLst>
          </p:cNvPr>
          <p:cNvSpPr txBox="1"/>
          <p:nvPr/>
        </p:nvSpPr>
        <p:spPr>
          <a:xfrm>
            <a:off x="13476312" y="9640774"/>
            <a:ext cx="39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1400 </a:t>
            </a:r>
            <a:r>
              <a:rPr lang="en-US" altLang="zh-CN" sz="4000" dirty="0" err="1"/>
              <a:t>ms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34866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EBF8D-1DA9-4E33-B1C8-369000E7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 on the single active variable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526DBB-CC04-4376-95D1-EE3A8FE77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F8A64D-E036-4A81-8A28-31B173BEF20C}"/>
              </a:ext>
            </a:extLst>
          </p:cNvPr>
          <p:cNvSpPr txBox="1"/>
          <p:nvPr/>
        </p:nvSpPr>
        <p:spPr>
          <a:xfrm>
            <a:off x="730896" y="2491036"/>
            <a:ext cx="182054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1. This active variable approximates to first order the casual relationship between variations of the FIR model coefficients and variations of the model growth rate </a:t>
            </a:r>
            <a:endParaRPr lang="zh-CN" altLang="en-US" sz="4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4429ED-DE61-4BF4-AD9B-FE06A579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2" y="4995728"/>
            <a:ext cx="8885532" cy="51040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C7E745-E2B0-492C-A30A-0F37015C8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960" y="6993146"/>
            <a:ext cx="9379360" cy="110917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804B3A6-DCC6-4E7F-8570-F1A74297300C}"/>
              </a:ext>
            </a:extLst>
          </p:cNvPr>
          <p:cNvSpPr txBox="1"/>
          <p:nvPr/>
        </p:nvSpPr>
        <p:spPr>
          <a:xfrm>
            <a:off x="773724" y="10395621"/>
            <a:ext cx="18205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2. It is possible to analytically derive the linear combination coefficients in active variable expression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41210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4708D-517E-4C7C-89DE-AEFB70D2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 on the single active variable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49CE8F-8493-44E4-B820-110F392D95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8D9DCB-27DE-445F-8F5D-FABC15A70B2B}"/>
              </a:ext>
            </a:extLst>
          </p:cNvPr>
          <p:cNvSpPr txBox="1"/>
          <p:nvPr/>
        </p:nvSpPr>
        <p:spPr>
          <a:xfrm>
            <a:off x="1090936" y="2491036"/>
            <a:ext cx="182900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3. This first-order approximation fails when uncertainties in impulse response model is to large, which is not allowed in real application of flame impulse response model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17959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EBF8D-1DA9-4E33-B1C8-369000E7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 on the single active variable (phasor plot demo)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526DBB-CC04-4376-95D1-EE3A8FE77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8BD2DA-E517-4508-8E7C-7D7AB2DB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056" y="2550582"/>
            <a:ext cx="8964916" cy="64047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26008D-ED5F-43D4-A95C-2D9026F8C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28" b="19254"/>
          <a:stretch/>
        </p:blipFill>
        <p:spPr>
          <a:xfrm>
            <a:off x="815231" y="2347020"/>
            <a:ext cx="9361040" cy="66082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C0BB94-54FE-4DD8-8577-E394EB5FD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5" y="9748010"/>
            <a:ext cx="9258891" cy="2171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09C042-DB60-4DE8-BC1C-EFF0B9E25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056" y="10026135"/>
            <a:ext cx="9531860" cy="1296525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A6EE378E-F9FF-4AAC-B466-DEAA88E88878}"/>
              </a:ext>
            </a:extLst>
          </p:cNvPr>
          <p:cNvSpPr/>
          <p:nvPr/>
        </p:nvSpPr>
        <p:spPr bwMode="auto">
          <a:xfrm>
            <a:off x="9947920" y="10339908"/>
            <a:ext cx="1008112" cy="838438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789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F22D8-876E-4C32-AB26-51F7AD78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are interested in the impact of flame impulse response model on thermoacoustic instability prediction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FC37B0-5CDA-4489-97A3-09EE0464D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3FD26033-9A01-4431-9F05-42C3D685ADBA}"/>
              </a:ext>
            </a:extLst>
          </p:cNvPr>
          <p:cNvSpPr/>
          <p:nvPr/>
        </p:nvSpPr>
        <p:spPr bwMode="auto">
          <a:xfrm>
            <a:off x="7715672" y="3853158"/>
            <a:ext cx="592655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EE8CB27-A7B3-4D5E-8DE6-880ED657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04" y="2768322"/>
            <a:ext cx="648472" cy="122795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81BDDFA-D811-4258-815C-5C35104C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0" y="4219228"/>
            <a:ext cx="538621" cy="101626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DD74C50-93F5-498D-9029-9668194E8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8" t="6371" r="4589"/>
          <a:stretch/>
        </p:blipFill>
        <p:spPr>
          <a:xfrm>
            <a:off x="8355609" y="2816477"/>
            <a:ext cx="6233666" cy="52416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0A961E3-27F2-44C7-8D3C-BD7507F8A1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76" r="8000"/>
          <a:stretch/>
        </p:blipFill>
        <p:spPr>
          <a:xfrm>
            <a:off x="683522" y="2768322"/>
            <a:ext cx="6840760" cy="13716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A839261-5358-4608-A1A4-108A983547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76" r="8001"/>
          <a:stretch/>
        </p:blipFill>
        <p:spPr>
          <a:xfrm>
            <a:off x="683522" y="4178753"/>
            <a:ext cx="6840760" cy="13716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9B691E1-4F07-4E63-AC95-50B4E3C3553E}"/>
              </a:ext>
            </a:extLst>
          </p:cNvPr>
          <p:cNvSpPr txBox="1"/>
          <p:nvPr/>
        </p:nvSpPr>
        <p:spPr>
          <a:xfrm>
            <a:off x="1907517" y="1986980"/>
            <a:ext cx="4800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CFD Time Series</a:t>
            </a:r>
            <a:endParaRPr lang="zh-CN" altLang="en-US" sz="4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E147DB-0D1E-466F-B45E-719B0AE7D6C0}"/>
              </a:ext>
            </a:extLst>
          </p:cNvPr>
          <p:cNvSpPr/>
          <p:nvPr/>
        </p:nvSpPr>
        <p:spPr>
          <a:xfrm>
            <a:off x="8963582" y="1956133"/>
            <a:ext cx="5017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Impulse Response </a:t>
            </a:r>
            <a:endParaRPr lang="zh-CN" altLang="en-US" sz="4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973FAC3-F6BB-449B-A0DA-69BDAA4C1FDA}"/>
              </a:ext>
            </a:extLst>
          </p:cNvPr>
          <p:cNvSpPr/>
          <p:nvPr/>
        </p:nvSpPr>
        <p:spPr>
          <a:xfrm>
            <a:off x="15621102" y="11396349"/>
            <a:ext cx="4639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Growth Rate PDF</a:t>
            </a:r>
            <a:endParaRPr lang="zh-CN" altLang="en-US" sz="4400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EE811903-C371-415F-A336-811CE9F7CA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00" t="4403" r="7125"/>
          <a:stretch/>
        </p:blipFill>
        <p:spPr>
          <a:xfrm>
            <a:off x="14606101" y="6289076"/>
            <a:ext cx="6295159" cy="5107273"/>
          </a:xfrm>
          <a:prstGeom prst="rect">
            <a:avLst/>
          </a:prstGeom>
        </p:spPr>
      </p:pic>
      <p:sp>
        <p:nvSpPr>
          <p:cNvPr id="54" name="箭头: 直角上 53">
            <a:extLst>
              <a:ext uri="{FF2B5EF4-FFF2-40B4-BE49-F238E27FC236}">
                <a16:creationId xmlns:a16="http://schemas.microsoft.com/office/drawing/2014/main" id="{30BE659B-EFCB-419C-B2C1-0AD05DBCE373}"/>
              </a:ext>
            </a:extLst>
          </p:cNvPr>
          <p:cNvSpPr/>
          <p:nvPr/>
        </p:nvSpPr>
        <p:spPr bwMode="auto">
          <a:xfrm flipV="1">
            <a:off x="14715240" y="4300908"/>
            <a:ext cx="3225568" cy="1869169"/>
          </a:xfrm>
          <a:prstGeom prst="bentUpArrow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sym typeface="Liberation Sans Regular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D35C598-A386-4B1A-A34B-3F71F296406E}"/>
              </a:ext>
            </a:extLst>
          </p:cNvPr>
          <p:cNvSpPr txBox="1"/>
          <p:nvPr/>
        </p:nvSpPr>
        <p:spPr>
          <a:xfrm>
            <a:off x="14435232" y="2737571"/>
            <a:ext cx="37855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Acoustic </a:t>
            </a:r>
          </a:p>
          <a:p>
            <a:pPr algn="ctr"/>
            <a:r>
              <a:rPr lang="en-US" altLang="zh-CN" sz="4400" dirty="0"/>
              <a:t>Solver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A2FB06-8E6B-446F-92C8-2BFA0767A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205" y="5659388"/>
            <a:ext cx="841394" cy="2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35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4" grpId="0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F22D8-876E-4C32-AB26-51F7AD78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Longer CFD time series yields less uncertain identification of impulse response model as well as growth rate prediction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FC37B0-5CDA-4489-97A3-09EE0464D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3FD26033-9A01-4431-9F05-42C3D685ADBA}"/>
              </a:ext>
            </a:extLst>
          </p:cNvPr>
          <p:cNvSpPr/>
          <p:nvPr/>
        </p:nvSpPr>
        <p:spPr bwMode="auto">
          <a:xfrm>
            <a:off x="7643664" y="7201545"/>
            <a:ext cx="719613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EE8CB27-A7B3-4D5E-8DE6-880ED657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04" y="2768322"/>
            <a:ext cx="648472" cy="122795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81BDDFA-D811-4258-815C-5C35104C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0" y="4219228"/>
            <a:ext cx="538621" cy="101626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0A961E3-27F2-44C7-8D3C-BD7507F8A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76" r="8000"/>
          <a:stretch/>
        </p:blipFill>
        <p:spPr>
          <a:xfrm>
            <a:off x="683522" y="2768322"/>
            <a:ext cx="6840760" cy="13716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A839261-5358-4608-A1A4-108A983547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76" r="8001"/>
          <a:stretch/>
        </p:blipFill>
        <p:spPr>
          <a:xfrm>
            <a:off x="683522" y="4178753"/>
            <a:ext cx="6840760" cy="1371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39CFD47-D4C2-41B7-8358-1E954D3502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65" t="4496" r="5136"/>
          <a:stretch/>
        </p:blipFill>
        <p:spPr>
          <a:xfrm>
            <a:off x="8575610" y="5269204"/>
            <a:ext cx="6035122" cy="522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6B8AC1-592E-41A9-A60E-0E67465D0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91" y="6082242"/>
            <a:ext cx="648472" cy="12279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14BE185-9A41-49C0-B038-47DD23145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9" y="7704333"/>
            <a:ext cx="538621" cy="1016266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1EE487E2-EED6-45D2-B262-70A7B453B450}"/>
              </a:ext>
            </a:extLst>
          </p:cNvPr>
          <p:cNvSpPr/>
          <p:nvPr/>
        </p:nvSpPr>
        <p:spPr bwMode="auto">
          <a:xfrm>
            <a:off x="14630228" y="7201545"/>
            <a:ext cx="590983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EDFAF6F-C2A9-4787-B87A-633B07DEF4A4}"/>
              </a:ext>
            </a:extLst>
          </p:cNvPr>
          <p:cNvSpPr txBox="1"/>
          <p:nvPr/>
        </p:nvSpPr>
        <p:spPr>
          <a:xfrm>
            <a:off x="1907517" y="1986980"/>
            <a:ext cx="4800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CFD Time Series</a:t>
            </a:r>
            <a:endParaRPr lang="zh-CN" altLang="en-US" sz="4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A42096-2E8F-41BD-815D-908328A47AAF}"/>
              </a:ext>
            </a:extLst>
          </p:cNvPr>
          <p:cNvSpPr/>
          <p:nvPr/>
        </p:nvSpPr>
        <p:spPr>
          <a:xfrm>
            <a:off x="9084311" y="4507260"/>
            <a:ext cx="5017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Impulse Response </a:t>
            </a:r>
            <a:endParaRPr lang="zh-CN" altLang="en-US" sz="4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41284D2-86C6-4451-AF9E-B248D912B29D}"/>
              </a:ext>
            </a:extLst>
          </p:cNvPr>
          <p:cNvSpPr/>
          <p:nvPr/>
        </p:nvSpPr>
        <p:spPr>
          <a:xfrm>
            <a:off x="15905516" y="4812687"/>
            <a:ext cx="4639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Growth Rate PDF</a:t>
            </a:r>
            <a:endParaRPr lang="zh-CN" altLang="en-US" sz="4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878DA5-FE7F-4BC2-85E6-3210353B84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27" r="8000"/>
          <a:stretch/>
        </p:blipFill>
        <p:spPr>
          <a:xfrm>
            <a:off x="640848" y="6130490"/>
            <a:ext cx="6885916" cy="1371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99E1B0E-2231-4B08-8481-68D4E9FB07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327" r="8000"/>
          <a:stretch/>
        </p:blipFill>
        <p:spPr>
          <a:xfrm>
            <a:off x="660944" y="7675544"/>
            <a:ext cx="6885916" cy="1371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FE94A78-2FA0-446C-8B5B-38A2652B51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78" t="4859" r="7368"/>
          <a:stretch/>
        </p:blipFill>
        <p:spPr>
          <a:xfrm>
            <a:off x="15436682" y="5515610"/>
            <a:ext cx="5276224" cy="43198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52B6EE-A18F-4743-A82A-BD762BEE32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3224" y="9126494"/>
            <a:ext cx="992044" cy="3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4474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B43CB-9A99-4A29-8A73-8FA2FA0E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 of our current study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00DF46-BFFD-4669-882C-17075E802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F2930-1AA8-4D82-B0E0-2A8180357BFE}"/>
              </a:ext>
            </a:extLst>
          </p:cNvPr>
          <p:cNvSpPr txBox="1"/>
          <p:nvPr/>
        </p:nvSpPr>
        <p:spPr>
          <a:xfrm>
            <a:off x="496671" y="2392028"/>
            <a:ext cx="20450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Problem</a:t>
            </a:r>
            <a:r>
              <a:rPr lang="en-US" altLang="zh-CN" sz="4400" dirty="0"/>
              <a:t>: How to determine the adequate length of CFD time series to achieve a satisfactory uncertainty reduction in growth rate prediction?  </a:t>
            </a:r>
            <a:endParaRPr lang="zh-CN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832DFE-2589-4AD6-832B-8C8BFF000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6" t="6013" r="5296"/>
          <a:stretch/>
        </p:blipFill>
        <p:spPr>
          <a:xfrm>
            <a:off x="8093151" y="5107602"/>
            <a:ext cx="6106614" cy="5241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1BCE887-2B1E-4FB2-A9B3-75240C334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7" t="5612" r="6673" b="52377"/>
          <a:stretch/>
        </p:blipFill>
        <p:spPr>
          <a:xfrm>
            <a:off x="741464" y="5107602"/>
            <a:ext cx="5966096" cy="223224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3CA704C-4E8D-4DDF-97EA-97089B391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7" t="50416" r="6423" b="486"/>
          <a:stretch/>
        </p:blipFill>
        <p:spPr>
          <a:xfrm>
            <a:off x="741464" y="7586993"/>
            <a:ext cx="6042276" cy="2627044"/>
          </a:xfrm>
          <a:prstGeom prst="rect">
            <a:avLst/>
          </a:prstGeom>
        </p:spPr>
      </p:pic>
      <p:sp>
        <p:nvSpPr>
          <p:cNvPr id="27" name="左大括号 26">
            <a:extLst>
              <a:ext uri="{FF2B5EF4-FFF2-40B4-BE49-F238E27FC236}">
                <a16:creationId xmlns:a16="http://schemas.microsoft.com/office/drawing/2014/main" id="{05F0E001-32B7-4439-AF1F-E62A87F63B26}"/>
              </a:ext>
            </a:extLst>
          </p:cNvPr>
          <p:cNvSpPr/>
          <p:nvPr/>
        </p:nvSpPr>
        <p:spPr bwMode="auto">
          <a:xfrm rot="10800000">
            <a:off x="6707561" y="5871345"/>
            <a:ext cx="490036" cy="3121770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12DB5DA-0AD6-4A0E-9F14-E2E66EDB5EF1}"/>
              </a:ext>
            </a:extLst>
          </p:cNvPr>
          <p:cNvSpPr/>
          <p:nvPr/>
        </p:nvSpPr>
        <p:spPr bwMode="auto">
          <a:xfrm>
            <a:off x="14052376" y="7273429"/>
            <a:ext cx="428675" cy="454973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C89509E-5290-430B-BD89-BA18FE5F6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4" y="5511550"/>
            <a:ext cx="648472" cy="122795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AB41E2F-2740-4793-BCC9-D1028D1BB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97" y="8055266"/>
            <a:ext cx="538621" cy="1016266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DDC7EC94-EF2C-4281-8EEE-631D0CED86C7}"/>
              </a:ext>
            </a:extLst>
          </p:cNvPr>
          <p:cNvSpPr/>
          <p:nvPr/>
        </p:nvSpPr>
        <p:spPr bwMode="auto">
          <a:xfrm>
            <a:off x="7355632" y="7145466"/>
            <a:ext cx="490037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B04C632-AFC2-46A6-8637-DBEE051D73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1" t="5803" r="7158"/>
          <a:stretch/>
        </p:blipFill>
        <p:spPr>
          <a:xfrm>
            <a:off x="14526180" y="5107602"/>
            <a:ext cx="6609923" cy="52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2063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4B04E-CFCC-4BEA-99A7-76BB58C1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Presentation 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B728CE-194B-461F-A1F5-BCF213232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04E0FC59-846C-4760-84A9-CB8934F7C80B}"/>
              </a:ext>
            </a:extLst>
          </p:cNvPr>
          <p:cNvSpPr/>
          <p:nvPr/>
        </p:nvSpPr>
        <p:spPr>
          <a:xfrm>
            <a:off x="1667160" y="2878055"/>
            <a:ext cx="576036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solidFill>
                  <a:srgbClr val="A6A6A6"/>
                </a:solidFill>
                <a:latin typeface="Liberation Sans Regular"/>
                <a:ea typeface="PingFang SC Regular"/>
              </a:rPr>
              <a:t> Motivation</a:t>
            </a:r>
            <a:endParaRPr dirty="0"/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10481303-6F36-42C9-AD87-37C7F444678D}"/>
              </a:ext>
            </a:extLst>
          </p:cNvPr>
          <p:cNvSpPr/>
          <p:nvPr/>
        </p:nvSpPr>
        <p:spPr>
          <a:xfrm>
            <a:off x="1659000" y="5515372"/>
            <a:ext cx="914472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solidFill>
                  <a:srgbClr val="000000"/>
                </a:solidFill>
                <a:latin typeface="Liberation Sans Regular"/>
                <a:ea typeface="PingFang SC Regular"/>
              </a:rPr>
              <a:t> Thermoacoustic case studies</a:t>
            </a:r>
            <a:endParaRPr sz="44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5440A7C-EDFE-40F3-BA95-0254BC13D032}"/>
              </a:ext>
            </a:extLst>
          </p:cNvPr>
          <p:cNvSpPr/>
          <p:nvPr/>
        </p:nvSpPr>
        <p:spPr>
          <a:xfrm>
            <a:off x="1659000" y="4147220"/>
            <a:ext cx="1036872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latin typeface="Liberation Sans Regular"/>
                <a:ea typeface="PingFang SC Regular"/>
              </a:rPr>
              <a:t> M</a:t>
            </a:r>
            <a:r>
              <a:rPr lang="en-US" sz="4400" dirty="0">
                <a:solidFill>
                  <a:srgbClr val="000000"/>
                </a:solidFill>
                <a:latin typeface="Liberation Sans Regular"/>
                <a:ea typeface="PingFang SC Regular"/>
              </a:rPr>
              <a:t>ethodology</a:t>
            </a:r>
            <a:endParaRPr sz="4400" dirty="0"/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5DB71BB2-2B52-4407-B57C-8AC99A834998}"/>
              </a:ext>
            </a:extLst>
          </p:cNvPr>
          <p:cNvSpPr/>
          <p:nvPr/>
        </p:nvSpPr>
        <p:spPr>
          <a:xfrm>
            <a:off x="1667160" y="6861996"/>
            <a:ext cx="1086840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solidFill>
                  <a:srgbClr val="000000"/>
                </a:solidFill>
                <a:latin typeface="Liberation Sans Regular"/>
                <a:ea typeface="PingFang SC Regular"/>
              </a:rPr>
              <a:t> Results</a:t>
            </a:r>
            <a:endParaRPr sz="4400" dirty="0"/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2FE59CE-116E-4399-BE73-FEF130E37AC0}"/>
              </a:ext>
            </a:extLst>
          </p:cNvPr>
          <p:cNvSpPr/>
          <p:nvPr/>
        </p:nvSpPr>
        <p:spPr>
          <a:xfrm>
            <a:off x="1667160" y="8086132"/>
            <a:ext cx="14905440" cy="66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"/>
            </a:pPr>
            <a:r>
              <a:rPr lang="en-US" sz="4400" dirty="0">
                <a:solidFill>
                  <a:srgbClr val="000000"/>
                </a:solidFill>
                <a:latin typeface="Liberation Sans Regular"/>
                <a:ea typeface="PingFang SC Regular"/>
              </a:rPr>
              <a:t> Conclusions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67032115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A31-A2B1-42C9-B526-0F967A65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Methodology – divide and conquer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689222-4A5A-41FA-A780-2BF264D33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EA61E2-A361-4E1C-A1D4-AF74E16C1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6" t="6013" r="5296"/>
          <a:stretch/>
        </p:blipFill>
        <p:spPr>
          <a:xfrm>
            <a:off x="8093151" y="4723284"/>
            <a:ext cx="6106614" cy="5241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4812FD-F37F-4E9F-88BA-2ED0B7C8B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7" t="5612" r="6673" b="52377"/>
          <a:stretch/>
        </p:blipFill>
        <p:spPr>
          <a:xfrm>
            <a:off x="741464" y="4723284"/>
            <a:ext cx="5966096" cy="22322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0C040C-DAEC-4802-8BCA-0821512D3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7" t="50416" r="6423" b="486"/>
          <a:stretch/>
        </p:blipFill>
        <p:spPr>
          <a:xfrm>
            <a:off x="741464" y="7202675"/>
            <a:ext cx="6042276" cy="2627044"/>
          </a:xfrm>
          <a:prstGeom prst="rect">
            <a:avLst/>
          </a:prstGeom>
        </p:spPr>
      </p:pic>
      <p:sp>
        <p:nvSpPr>
          <p:cNvPr id="17" name="左大括号 16">
            <a:extLst>
              <a:ext uri="{FF2B5EF4-FFF2-40B4-BE49-F238E27FC236}">
                <a16:creationId xmlns:a16="http://schemas.microsoft.com/office/drawing/2014/main" id="{E08B9F53-84D2-49B4-8CE3-5517E7409AE3}"/>
              </a:ext>
            </a:extLst>
          </p:cNvPr>
          <p:cNvSpPr/>
          <p:nvPr/>
        </p:nvSpPr>
        <p:spPr bwMode="auto">
          <a:xfrm rot="10800000">
            <a:off x="6707561" y="5487027"/>
            <a:ext cx="490036" cy="3121770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96EB4F44-CD64-45BB-BD4B-E4084ED8C939}"/>
              </a:ext>
            </a:extLst>
          </p:cNvPr>
          <p:cNvSpPr/>
          <p:nvPr/>
        </p:nvSpPr>
        <p:spPr bwMode="auto">
          <a:xfrm>
            <a:off x="14052376" y="6889111"/>
            <a:ext cx="428675" cy="454973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0935EF3-D79A-4C8E-A196-8BD2EB4D1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4" y="5127232"/>
            <a:ext cx="648472" cy="122795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67DB9A-DBD8-4913-9AB0-993678C9A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97" y="7670948"/>
            <a:ext cx="538621" cy="1016266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3BB6E67A-7945-4F3B-91D6-154F4A77E1E5}"/>
              </a:ext>
            </a:extLst>
          </p:cNvPr>
          <p:cNvSpPr/>
          <p:nvPr/>
        </p:nvSpPr>
        <p:spPr bwMode="auto">
          <a:xfrm>
            <a:off x="7355632" y="6761148"/>
            <a:ext cx="490037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FE8E306-0D2B-44CA-9FF1-9323041F3F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1" t="5803" r="7158"/>
          <a:stretch/>
        </p:blipFill>
        <p:spPr>
          <a:xfrm>
            <a:off x="14526180" y="4723284"/>
            <a:ext cx="6609923" cy="52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8428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93A31-A2B1-42C9-B526-0F967A65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First we need to solve the problem of efficient forward uncertainty propagation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689222-4A5A-41FA-A780-2BF264D33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FF8908-D0CE-40B7-B955-10009FBD9921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92C86F-C1BB-456D-83B7-F4F3352BAB9A}"/>
              </a:ext>
            </a:extLst>
          </p:cNvPr>
          <p:cNvSpPr txBox="1"/>
          <p:nvPr/>
        </p:nvSpPr>
        <p:spPr>
          <a:xfrm>
            <a:off x="442864" y="2419771"/>
            <a:ext cx="20450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Problem</a:t>
            </a:r>
            <a:r>
              <a:rPr lang="en-US" altLang="zh-CN" sz="4400" dirty="0"/>
              <a:t>: How to efficiently propagate uncertainties in flame impulse response model to the growth rate predictions?   </a:t>
            </a:r>
            <a:endParaRPr lang="zh-CN" altLang="en-US" sz="4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96CB42-AF5C-4492-BD1C-D3A280AE712E}"/>
              </a:ext>
            </a:extLst>
          </p:cNvPr>
          <p:cNvSpPr txBox="1"/>
          <p:nvPr/>
        </p:nvSpPr>
        <p:spPr>
          <a:xfrm>
            <a:off x="10379968" y="10621346"/>
            <a:ext cx="936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Forward Uncertainty Propagation</a:t>
            </a:r>
            <a:endParaRPr lang="zh-CN" altLang="en-US" sz="4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ED4C5AC-C144-468F-AFFE-1D4B348DC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6" t="6013" r="5296"/>
          <a:stretch/>
        </p:blipFill>
        <p:spPr>
          <a:xfrm>
            <a:off x="8093151" y="4723284"/>
            <a:ext cx="6106614" cy="524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9738307-6716-43B7-8C5C-E04B25A75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7" t="5612" r="6673" b="52377"/>
          <a:stretch/>
        </p:blipFill>
        <p:spPr>
          <a:xfrm>
            <a:off x="741464" y="4723284"/>
            <a:ext cx="5966096" cy="22322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DB0003F-5211-4FCD-B1C7-71DD886F2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7" t="50416" r="6423" b="486"/>
          <a:stretch/>
        </p:blipFill>
        <p:spPr>
          <a:xfrm>
            <a:off x="741464" y="7202675"/>
            <a:ext cx="6042276" cy="2627044"/>
          </a:xfrm>
          <a:prstGeom prst="rect">
            <a:avLst/>
          </a:prstGeom>
        </p:spPr>
      </p:pic>
      <p:sp>
        <p:nvSpPr>
          <p:cNvPr id="20" name="左大括号 19">
            <a:extLst>
              <a:ext uri="{FF2B5EF4-FFF2-40B4-BE49-F238E27FC236}">
                <a16:creationId xmlns:a16="http://schemas.microsoft.com/office/drawing/2014/main" id="{B5CDFDCA-3455-4A44-BCBF-DA78A5BA331C}"/>
              </a:ext>
            </a:extLst>
          </p:cNvPr>
          <p:cNvSpPr/>
          <p:nvPr/>
        </p:nvSpPr>
        <p:spPr bwMode="auto">
          <a:xfrm rot="10800000">
            <a:off x="6707561" y="5487027"/>
            <a:ext cx="490036" cy="3121770"/>
          </a:xfrm>
          <a:prstGeom prst="leftBrace">
            <a:avLst>
              <a:gd name="adj1" fmla="val 69034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CAB502B-5653-4C2F-BC5C-A50ED4FCBAD4}"/>
              </a:ext>
            </a:extLst>
          </p:cNvPr>
          <p:cNvSpPr/>
          <p:nvPr/>
        </p:nvSpPr>
        <p:spPr bwMode="auto">
          <a:xfrm>
            <a:off x="14052376" y="6889111"/>
            <a:ext cx="428675" cy="454973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F7DB82B-9E4C-435D-A474-478AE92D1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4" y="5127232"/>
            <a:ext cx="648472" cy="122795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BBA2EFE-0974-48C2-B8CA-D0F14942D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97" y="7670948"/>
            <a:ext cx="538621" cy="1016266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DB5333A2-6014-4144-AACF-15086D554D47}"/>
              </a:ext>
            </a:extLst>
          </p:cNvPr>
          <p:cNvSpPr/>
          <p:nvPr/>
        </p:nvSpPr>
        <p:spPr bwMode="auto">
          <a:xfrm>
            <a:off x="7355632" y="6761148"/>
            <a:ext cx="490037" cy="573528"/>
          </a:xfrm>
          <a:prstGeom prst="rightArrow">
            <a:avLst>
              <a:gd name="adj1" fmla="val 50000"/>
              <a:gd name="adj2" fmla="val 50000"/>
            </a:avLst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iberation Sans Regular" charset="0"/>
              <a:ea typeface="PingFang SC Regular" charset="0"/>
              <a:cs typeface="PingFang SC Regular" charset="0"/>
              <a:sym typeface="Liberation Sans Regular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267AF78-E94C-4F9A-85BB-CEE17717B9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1" t="5803" r="7158"/>
          <a:stretch/>
        </p:blipFill>
        <p:spPr>
          <a:xfrm>
            <a:off x="14526180" y="4723284"/>
            <a:ext cx="6609923" cy="52416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4910F41-3E1C-4056-BCEF-32FAC54E6E3B}"/>
              </a:ext>
            </a:extLst>
          </p:cNvPr>
          <p:cNvSpPr/>
          <p:nvPr/>
        </p:nvSpPr>
        <p:spPr bwMode="auto">
          <a:xfrm>
            <a:off x="7918725" y="4507260"/>
            <a:ext cx="13217378" cy="5688632"/>
          </a:xfrm>
          <a:prstGeom prst="roundRect">
            <a:avLst/>
          </a:prstGeom>
          <a:noFill/>
          <a:ln w="762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latin typeface="Liberation Sans Regular" charset="0"/>
              <a:ea typeface="PingFang SC Regular" charset="0"/>
              <a:sym typeface="Liberatio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98251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">
  <a:themeElements>
    <a:clrScheme name="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iberation Sans Regular" charset="0"/>
            <a:ea typeface="PingFang SC Regular" charset="0"/>
            <a:cs typeface="PingFang SC Regular" charset="0"/>
            <a:sym typeface="Liberation Sans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iberation Sans Regular" charset="0"/>
            <a:ea typeface="PingFang SC Regular" charset="0"/>
            <a:cs typeface="PingFang SC Regular" charset="0"/>
            <a:sym typeface="Liberation Sans Regular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sertion+Eviden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DED6B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CE8DA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iberation Sans Regular" charset="0"/>
            <a:ea typeface="PingFang SC Regular" charset="0"/>
            <a:cs typeface="PingFang SC Regular" charset="0"/>
            <a:sym typeface="Liberation Sans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iberation Sans Regular" charset="0"/>
            <a:ea typeface="PingFang SC Regular" charset="0"/>
            <a:cs typeface="PingFang SC Regular" charset="0"/>
            <a:sym typeface="Liberation Sans Regular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Assertion+Eviden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13588</TotalTime>
  <Pages>0</Pages>
  <Words>906</Words>
  <Characters>0</Characters>
  <Application>Microsoft Office PowerPoint</Application>
  <PresentationFormat>自定义</PresentationFormat>
  <Lines>0</Lines>
  <Paragraphs>239</Paragraphs>
  <Slides>39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Liberation Sans Bold</vt:lpstr>
      <vt:lpstr>Liberation Sans Regular</vt:lpstr>
      <vt:lpstr>PingFang SC Regular</vt:lpstr>
      <vt:lpstr>PingFang SC Semibold</vt:lpstr>
      <vt:lpstr>ヒラギノ角ゴ Pro W3</vt:lpstr>
      <vt:lpstr>Arial</vt:lpstr>
      <vt:lpstr>DejaVu Sans</vt:lpstr>
      <vt:lpstr>Eras Medium ITC</vt:lpstr>
      <vt:lpstr>Wingdings</vt:lpstr>
      <vt:lpstr>Title</vt:lpstr>
      <vt:lpstr>Assertion+Evidence</vt:lpstr>
      <vt:lpstr>Quantification and Propagation of Uncertainties in Identification of Flame Impulse Response for Thermoacoustic Stability Analysis</vt:lpstr>
      <vt:lpstr>Uncertainty quantification is required to achieve robust thermoacoustic instability prediction</vt:lpstr>
      <vt:lpstr>We focus on flame impulse response model in the current study</vt:lpstr>
      <vt:lpstr>We are interested in the impact of flame impulse response model on thermoacoustic instability prediction</vt:lpstr>
      <vt:lpstr>Longer CFD time series yields less uncertain identification of impulse response model as well as growth rate prediction</vt:lpstr>
      <vt:lpstr>Motivation of our current study</vt:lpstr>
      <vt:lpstr>Presentation overview</vt:lpstr>
      <vt:lpstr>Methodology – divide and conquer</vt:lpstr>
      <vt:lpstr>First we need to solve the problem of efficient forward uncertainty propagation</vt:lpstr>
      <vt:lpstr>Monte Carlo is an accurate yet very expensive method to achieve forward uncertainty propagation </vt:lpstr>
      <vt:lpstr>Response Surface Modeling is an alternative for reducing the sample numbers, but it suffers from “Curse of Dimensionality”</vt:lpstr>
      <vt:lpstr>Active Subspace identifies and exploits important directions in input space: Example</vt:lpstr>
      <vt:lpstr>Active Subspace approach offers much more efficient uncertainty propagation by reducing the problem dimensionality</vt:lpstr>
      <vt:lpstr>Presentation overview</vt:lpstr>
      <vt:lpstr>Case studies: acoustic network model, impulse response identification and thermoacoustic mode specification</vt:lpstr>
      <vt:lpstr>Active Subspace approach identified a single active variable in each case </vt:lpstr>
      <vt:lpstr>A surrogate model is trained to map from active variable value to growth rate value for each case</vt:lpstr>
      <vt:lpstr>A quadratic function is trained to map from active variable value to growth rate value for each case</vt:lpstr>
      <vt:lpstr>Monte Carlo simulation can be directly applied on the surrogate model to accelerate the UQ analysis</vt:lpstr>
      <vt:lpstr>Active Subspace replicated the reference Monte Carlo results with 50 times less computational cost</vt:lpstr>
      <vt:lpstr>Active Subspace is very efficient in quantifying the impact of FIR model uncertainty on thermoacoustic instability prediction</vt:lpstr>
      <vt:lpstr>The main question we want to address</vt:lpstr>
      <vt:lpstr>Procedure for estimating the CFD time series length based on Active Subspace approach</vt:lpstr>
      <vt:lpstr>Procedure demonstration</vt:lpstr>
      <vt:lpstr>Procedure demonstration</vt:lpstr>
      <vt:lpstr>Procedure demonstration</vt:lpstr>
      <vt:lpstr>Conclusions</vt:lpstr>
      <vt:lpstr>Back-up Slides</vt:lpstr>
      <vt:lpstr>Impulse Response Identification</vt:lpstr>
      <vt:lpstr>Current Impulse Response Model is identified through LES simulations</vt:lpstr>
      <vt:lpstr>Current Acoustic Network Model and its model parameters</vt:lpstr>
      <vt:lpstr>Active Subspace Identification</vt:lpstr>
      <vt:lpstr>Active Subspace Identification</vt:lpstr>
      <vt:lpstr>Monte Carlo results for case A &amp; B</vt:lpstr>
      <vt:lpstr>PDF of modal growth rate in terms of cycle increment</vt:lpstr>
      <vt:lpstr>Procedure validation</vt:lpstr>
      <vt:lpstr>Discussion on the single active variable</vt:lpstr>
      <vt:lpstr>Discussion on the single active variable</vt:lpstr>
      <vt:lpstr>Discussion on the single active variable (phasor plot demo)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delay and state space models  in acoustics and combustion dynamics  Wolfgang Polifke</dc:title>
  <dc:subject/>
  <dc:creator>Guo Shuai</dc:creator>
  <cp:keywords/>
  <dc:description/>
  <cp:lastModifiedBy>Shuai Guo</cp:lastModifiedBy>
  <cp:revision>1155</cp:revision>
  <dcterms:modified xsi:type="dcterms:W3CDTF">2018-06-26T15:29:29Z</dcterms:modified>
</cp:coreProperties>
</file>